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1" r:id="rId4"/>
    <p:sldId id="262" r:id="rId5"/>
    <p:sldId id="263" r:id="rId6"/>
    <p:sldId id="264" r:id="rId7"/>
    <p:sldId id="267" r:id="rId8"/>
    <p:sldId id="339" r:id="rId9"/>
    <p:sldId id="382" r:id="rId10"/>
    <p:sldId id="383" r:id="rId11"/>
    <p:sldId id="268" r:id="rId12"/>
    <p:sldId id="269" r:id="rId13"/>
    <p:sldId id="359" r:id="rId14"/>
    <p:sldId id="270" r:id="rId15"/>
    <p:sldId id="385" r:id="rId16"/>
    <p:sldId id="386" r:id="rId17"/>
    <p:sldId id="280" r:id="rId18"/>
    <p:sldId id="362" r:id="rId19"/>
    <p:sldId id="272" r:id="rId20"/>
    <p:sldId id="363" r:id="rId21"/>
    <p:sldId id="387" r:id="rId22"/>
    <p:sldId id="388" r:id="rId23"/>
    <p:sldId id="389" r:id="rId24"/>
    <p:sldId id="391" r:id="rId25"/>
    <p:sldId id="392" r:id="rId26"/>
    <p:sldId id="393" r:id="rId27"/>
    <p:sldId id="394" r:id="rId28"/>
    <p:sldId id="395" r:id="rId29"/>
    <p:sldId id="396" r:id="rId30"/>
    <p:sldId id="398" r:id="rId31"/>
    <p:sldId id="399" r:id="rId32"/>
    <p:sldId id="400" r:id="rId33"/>
    <p:sldId id="401" r:id="rId34"/>
    <p:sldId id="402" r:id="rId35"/>
    <p:sldId id="403" r:id="rId36"/>
    <p:sldId id="404" r:id="rId37"/>
    <p:sldId id="405" r:id="rId38"/>
    <p:sldId id="406" r:id="rId39"/>
    <p:sldId id="283" r:id="rId40"/>
    <p:sldId id="284" r:id="rId41"/>
    <p:sldId id="285" r:id="rId42"/>
    <p:sldId id="377" r:id="rId43"/>
    <p:sldId id="305" r:id="rId44"/>
    <p:sldId id="306" r:id="rId45"/>
    <p:sldId id="308" r:id="rId46"/>
    <p:sldId id="309" r:id="rId47"/>
    <p:sldId id="310" r:id="rId48"/>
    <p:sldId id="311" r:id="rId49"/>
    <p:sldId id="307" r:id="rId50"/>
    <p:sldId id="312" r:id="rId51"/>
    <p:sldId id="314" r:id="rId52"/>
    <p:sldId id="315" r:id="rId53"/>
    <p:sldId id="316" r:id="rId54"/>
    <p:sldId id="328" r:id="rId55"/>
    <p:sldId id="329" r:id="rId56"/>
    <p:sldId id="330" r:id="rId57"/>
    <p:sldId id="331" r:id="rId58"/>
    <p:sldId id="378" r:id="rId59"/>
    <p:sldId id="379" r:id="rId60"/>
    <p:sldId id="380" r:id="rId61"/>
    <p:sldId id="381" r:id="rId62"/>
    <p:sldId id="332" r:id="rId63"/>
    <p:sldId id="336" r:id="rId64"/>
    <p:sldId id="337" r:id="rId65"/>
    <p:sldId id="33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DE8"/>
    <a:srgbClr val="AC8CB2"/>
    <a:srgbClr val="E2ABC6"/>
    <a:srgbClr val="9A9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 y="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71AA-0897-4CC4-A788-F6055681DA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C8845769-BC81-4D71-80C8-AE616AC26F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43032ABC-143F-4D0F-9FEF-B9E21DAEE61A}"/>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5" name="Footer Placeholder 4">
            <a:extLst>
              <a:ext uri="{FF2B5EF4-FFF2-40B4-BE49-F238E27FC236}">
                <a16:creationId xmlns:a16="http://schemas.microsoft.com/office/drawing/2014/main" id="{A8A9A99A-9923-4B18-B726-9798D172BD35}"/>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B384434C-07E5-4E3C-867A-AF4760EE2527}"/>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327798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9CEC-C09A-491F-94DD-38760D54CC79}"/>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E10E08A0-14E9-454F-B86B-BE32054909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617DA27-6308-4162-8CF2-3668D7614968}"/>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5" name="Footer Placeholder 4">
            <a:extLst>
              <a:ext uri="{FF2B5EF4-FFF2-40B4-BE49-F238E27FC236}">
                <a16:creationId xmlns:a16="http://schemas.microsoft.com/office/drawing/2014/main" id="{C40354EE-D58B-41CF-9133-AC4DC0AF18C2}"/>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4DF47E8-0672-4429-AB03-260ACF360591}"/>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76993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0ABC4-C7A1-46CE-A3E3-25F413BDFB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F8926ABC-ED80-4103-B6CA-CAC928428A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0E3685C-2A54-4434-8D22-534793BAE682}"/>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5" name="Footer Placeholder 4">
            <a:extLst>
              <a:ext uri="{FF2B5EF4-FFF2-40B4-BE49-F238E27FC236}">
                <a16:creationId xmlns:a16="http://schemas.microsoft.com/office/drawing/2014/main" id="{3212A7B2-E020-4BD1-AE58-A4588FD20BE5}"/>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512E3E44-27F8-492A-A4F6-CAEFB3C5B995}"/>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126355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0341-2F8E-46FD-A9E6-FFCE4F83543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3F9F4AF4-FF6E-4C90-9022-5467582D11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902EB0F2-81E4-47E8-B08E-60A31E0A0EBB}"/>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5" name="Footer Placeholder 4">
            <a:extLst>
              <a:ext uri="{FF2B5EF4-FFF2-40B4-BE49-F238E27FC236}">
                <a16:creationId xmlns:a16="http://schemas.microsoft.com/office/drawing/2014/main" id="{F8F0E33C-4B2F-4ADA-A51B-3D2C341A8234}"/>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5C79F88-B6F6-4B74-84A1-5BF9ED6417E0}"/>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1914212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0A85-6A8E-4E34-9F60-1408456CD2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4112A7A5-87DB-4D3A-985B-103ABEC63A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05B79B-E7BA-4EA3-B698-AAD3409E6D43}"/>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5" name="Footer Placeholder 4">
            <a:extLst>
              <a:ext uri="{FF2B5EF4-FFF2-40B4-BE49-F238E27FC236}">
                <a16:creationId xmlns:a16="http://schemas.microsoft.com/office/drawing/2014/main" id="{14B716F9-5544-48B3-BE3E-B83A51318DE0}"/>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1ACC54EE-24C2-4481-BC80-1399B48744DF}"/>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386756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D288-1815-4819-9CE9-29D492562652}"/>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502AEB35-4747-4F66-AB45-6E32F88C34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63F3A07E-F979-4FD3-A56D-D767201FA6B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065CDA6D-C040-4C31-BD8A-94E0CC710C21}"/>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6" name="Footer Placeholder 5">
            <a:extLst>
              <a:ext uri="{FF2B5EF4-FFF2-40B4-BE49-F238E27FC236}">
                <a16:creationId xmlns:a16="http://schemas.microsoft.com/office/drawing/2014/main" id="{FF44E701-F1F5-4EB9-B5D4-22F37532C3C2}"/>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6388FD71-FBA5-47D4-A1CB-272B3D361C4E}"/>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313346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EE3C-260E-40BE-97BA-4B2545978FCA}"/>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04E083F3-B3FD-46CE-A7CE-1CF5DC9703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BD0FEB-6AD1-4DDD-8AF7-CFEBD06DC3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F5DF93EA-CB4B-40C4-9512-A18B4F5163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45BA95-4551-4A80-8D5B-797B7909AC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EE555184-247D-439E-A05F-2983C382FD5C}"/>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8" name="Footer Placeholder 7">
            <a:extLst>
              <a:ext uri="{FF2B5EF4-FFF2-40B4-BE49-F238E27FC236}">
                <a16:creationId xmlns:a16="http://schemas.microsoft.com/office/drawing/2014/main" id="{80E21084-F8E9-4F3F-802F-C07E8871CE88}"/>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45B0E5CB-89AF-4CD4-9BBF-948431AE1D4F}"/>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209833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8575-DFCC-4362-8F94-E8A6AAA23E0A}"/>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CF81113B-82B0-4A3C-B14E-85E2E15DDBAD}"/>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4" name="Footer Placeholder 3">
            <a:extLst>
              <a:ext uri="{FF2B5EF4-FFF2-40B4-BE49-F238E27FC236}">
                <a16:creationId xmlns:a16="http://schemas.microsoft.com/office/drawing/2014/main" id="{A35AFABC-91B4-4EBC-97BB-5BD750B3562D}"/>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EB35F179-D420-4860-B317-A1D72AEA408E}"/>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314641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44AA6-41A1-4C71-8D63-4391DFA986BC}"/>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3" name="Footer Placeholder 2">
            <a:extLst>
              <a:ext uri="{FF2B5EF4-FFF2-40B4-BE49-F238E27FC236}">
                <a16:creationId xmlns:a16="http://schemas.microsoft.com/office/drawing/2014/main" id="{42AE721B-5636-4C41-A9B7-C1FE63CF4926}"/>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DA9332B8-A27C-40B8-937C-E27687F36FC9}"/>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168118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C33A-7628-4736-A2F4-9644744097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3DDE0DD3-8094-4DE3-AF06-5A9525E4F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7E237553-867E-4442-BF7A-12CF199EC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4DC5AA-BFCF-4160-85F8-6117883F0F61}"/>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6" name="Footer Placeholder 5">
            <a:extLst>
              <a:ext uri="{FF2B5EF4-FFF2-40B4-BE49-F238E27FC236}">
                <a16:creationId xmlns:a16="http://schemas.microsoft.com/office/drawing/2014/main" id="{DA77C49F-79D0-40B8-978C-1F2CBA9B3C3A}"/>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5F3ACCB4-D368-4C43-969A-07B978BD4E65}"/>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1782865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DEDE3-8D39-475E-B165-F3D50FEE9F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914A5908-DD89-4733-89DB-26C212A35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FEA2875C-73A2-45AF-9F89-CB46F6474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7545BC-4E3F-487A-8423-B530101874F0}"/>
              </a:ext>
            </a:extLst>
          </p:cNvPr>
          <p:cNvSpPr>
            <a:spLocks noGrp="1"/>
          </p:cNvSpPr>
          <p:nvPr>
            <p:ph type="dt" sz="half" idx="10"/>
          </p:nvPr>
        </p:nvSpPr>
        <p:spPr/>
        <p:txBody>
          <a:bodyPr/>
          <a:lstStyle/>
          <a:p>
            <a:fld id="{23860F15-B551-4FB3-97A4-4506AB6E7280}" type="datetimeFigureOut">
              <a:rPr lang="en-MY" smtClean="0"/>
              <a:t>31/10/2025</a:t>
            </a:fld>
            <a:endParaRPr lang="en-MY"/>
          </a:p>
        </p:txBody>
      </p:sp>
      <p:sp>
        <p:nvSpPr>
          <p:cNvPr id="6" name="Footer Placeholder 5">
            <a:extLst>
              <a:ext uri="{FF2B5EF4-FFF2-40B4-BE49-F238E27FC236}">
                <a16:creationId xmlns:a16="http://schemas.microsoft.com/office/drawing/2014/main" id="{EE99415E-CA04-4629-819B-6CF60FE78D1A}"/>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72961D81-D55E-40BE-B7F7-2561ACE346B9}"/>
              </a:ext>
            </a:extLst>
          </p:cNvPr>
          <p:cNvSpPr>
            <a:spLocks noGrp="1"/>
          </p:cNvSpPr>
          <p:nvPr>
            <p:ph type="sldNum" sz="quarter" idx="12"/>
          </p:nvPr>
        </p:nvSpPr>
        <p:spPr/>
        <p:txBody>
          <a:bodyPr/>
          <a:lstStyle/>
          <a:p>
            <a:fld id="{68007C2F-7969-4AB6-AA25-1F18EEAD6A49}" type="slidenum">
              <a:rPr lang="en-MY" smtClean="0"/>
              <a:t>‹#›</a:t>
            </a:fld>
            <a:endParaRPr lang="en-MY"/>
          </a:p>
        </p:txBody>
      </p:sp>
    </p:spTree>
    <p:extLst>
      <p:ext uri="{BB962C8B-B14F-4D97-AF65-F5344CB8AC3E}">
        <p14:creationId xmlns:p14="http://schemas.microsoft.com/office/powerpoint/2010/main" val="8081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9FA1D-2A97-421E-9EFD-E798DC9FD8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F8B81846-EEC2-40F8-A6BF-C441209F76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88BC37A-2572-40EB-B806-A3609DD4D0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60F15-B551-4FB3-97A4-4506AB6E7280}" type="datetimeFigureOut">
              <a:rPr lang="en-MY" smtClean="0"/>
              <a:t>31/10/2025</a:t>
            </a:fld>
            <a:endParaRPr lang="en-MY"/>
          </a:p>
        </p:txBody>
      </p:sp>
      <p:sp>
        <p:nvSpPr>
          <p:cNvPr id="5" name="Footer Placeholder 4">
            <a:extLst>
              <a:ext uri="{FF2B5EF4-FFF2-40B4-BE49-F238E27FC236}">
                <a16:creationId xmlns:a16="http://schemas.microsoft.com/office/drawing/2014/main" id="{50F90EF8-5DC4-4D61-BA68-6CB6017A9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9100C2BE-4C1C-4B1F-9D7E-DB08C816ED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07C2F-7969-4AB6-AA25-1F18EEAD6A49}" type="slidenum">
              <a:rPr lang="en-MY" smtClean="0"/>
              <a:t>‹#›</a:t>
            </a:fld>
            <a:endParaRPr lang="en-MY"/>
          </a:p>
        </p:txBody>
      </p:sp>
    </p:spTree>
    <p:extLst>
      <p:ext uri="{BB962C8B-B14F-4D97-AF65-F5344CB8AC3E}">
        <p14:creationId xmlns:p14="http://schemas.microsoft.com/office/powerpoint/2010/main" val="297323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0" y="0"/>
            <a:ext cx="12192000" cy="6858000"/>
          </a:xfrm>
          <a:prstGeom prst="rect">
            <a:avLst/>
          </a:prstGeom>
          <a:gradFill flip="none" rotWithShape="1">
            <a:gsLst>
              <a:gs pos="0">
                <a:schemeClr val="tx1">
                  <a:alpha val="2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11" name="Picture 10">
            <a:extLst>
              <a:ext uri="{FF2B5EF4-FFF2-40B4-BE49-F238E27FC236}">
                <a16:creationId xmlns:a16="http://schemas.microsoft.com/office/drawing/2014/main" id="{57219B47-4068-46F9-B060-81A267A14D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5597330" y="449408"/>
            <a:ext cx="997341" cy="1226992"/>
          </a:xfrm>
          <a:prstGeom prst="rect">
            <a:avLst/>
          </a:prstGeom>
          <a:effectLst>
            <a:glow rad="12700">
              <a:schemeClr val="tx1">
                <a:alpha val="40000"/>
              </a:schemeClr>
            </a:glow>
            <a:softEdge rad="0"/>
          </a:effectLst>
        </p:spPr>
      </p:pic>
      <p:sp>
        <p:nvSpPr>
          <p:cNvPr id="13" name="Title 1">
            <a:extLst>
              <a:ext uri="{FF2B5EF4-FFF2-40B4-BE49-F238E27FC236}">
                <a16:creationId xmlns:a16="http://schemas.microsoft.com/office/drawing/2014/main" id="{F99C4A7B-303A-4D37-B262-4753B4CC8D85}"/>
              </a:ext>
            </a:extLst>
          </p:cNvPr>
          <p:cNvSpPr txBox="1">
            <a:spLocks/>
          </p:cNvSpPr>
          <p:nvPr/>
        </p:nvSpPr>
        <p:spPr>
          <a:xfrm>
            <a:off x="2934174" y="1921700"/>
            <a:ext cx="6323652" cy="721109"/>
          </a:xfrm>
          <a:prstGeom prst="rect">
            <a:avLst/>
          </a:prstGeom>
          <a:effectLst>
            <a:glow rad="254000">
              <a:schemeClr val="tx1">
                <a:alpha val="46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15000"/>
              </a:lnSpc>
            </a:pPr>
            <a:r>
              <a:rPr lang="ar-SA" sz="6000" b="1" dirty="0">
                <a:solidFill>
                  <a:prstClr val="white"/>
                </a:solidFill>
                <a:effectLst>
                  <a:glow rad="76200">
                    <a:prstClr val="black"/>
                  </a:glow>
                </a:effectLst>
                <a:latin typeface="Arabic Typesetting" panose="03020402040406030203" pitchFamily="66" charset="-78"/>
                <a:ea typeface="Calibri" panose="020F0502020204030204" pitchFamily="34" charset="0"/>
                <a:cs typeface="Arabic Typesetting" panose="03020402040406030203" pitchFamily="66" charset="-78"/>
              </a:rPr>
              <a:t>جابتن كماجوان إسلام مليسيا</a:t>
            </a:r>
            <a:endParaRPr lang="en-MY" sz="6000" dirty="0">
              <a:solidFill>
                <a:schemeClr val="bg1"/>
              </a:solidFill>
              <a:effectLst>
                <a:glow rad="76200">
                  <a:schemeClr val="tx1"/>
                </a:glow>
              </a:effectLst>
              <a:latin typeface="Arabic Typesetting" panose="03020402040406030203" pitchFamily="66" charset="-78"/>
              <a:cs typeface="Arabic Typesetting" panose="03020402040406030203" pitchFamily="66" charset="-78"/>
            </a:endParaRPr>
          </a:p>
        </p:txBody>
      </p:sp>
      <p:sp>
        <p:nvSpPr>
          <p:cNvPr id="14" name="Rectangle 13">
            <a:extLst>
              <a:ext uri="{FF2B5EF4-FFF2-40B4-BE49-F238E27FC236}">
                <a16:creationId xmlns:a16="http://schemas.microsoft.com/office/drawing/2014/main" id="{629C867B-9377-40DC-9E25-87C9280DC972}"/>
              </a:ext>
            </a:extLst>
          </p:cNvPr>
          <p:cNvSpPr/>
          <p:nvPr/>
        </p:nvSpPr>
        <p:spPr>
          <a:xfrm>
            <a:off x="4983447" y="2888109"/>
            <a:ext cx="2225105" cy="941796"/>
          </a:xfrm>
          <a:prstGeom prst="rect">
            <a:avLst/>
          </a:prstGeom>
        </p:spPr>
        <p:txBody>
          <a:bodyPr wrap="square">
            <a:spAutoFit/>
          </a:bodyPr>
          <a:lstStyle/>
          <a:p>
            <a:pPr algn="ctr" rtl="1">
              <a:lnSpc>
                <a:spcPct val="115000"/>
              </a:lnSpc>
              <a:spcAft>
                <a:spcPts val="0"/>
              </a:spcAft>
            </a:pPr>
            <a:r>
              <a:rPr lang="ar-SA" sz="4000" dirty="0">
                <a:solidFill>
                  <a:srgbClr val="FFFF00"/>
                </a:solidFill>
                <a:effectLst>
                  <a:glow rad="76200">
                    <a:schemeClr val="tx1"/>
                  </a:glow>
                </a:effectLst>
                <a:latin typeface="Calibri" panose="020F0502020204030204" pitchFamily="34" charset="0"/>
                <a:ea typeface="Calibri" panose="020F0502020204030204" pitchFamily="34" charset="0"/>
                <a:cs typeface="Amiri" panose="00000500000000000000" pitchFamily="2" charset="-78"/>
              </a:rPr>
              <a:t>تاجوق</a:t>
            </a:r>
            <a:r>
              <a:rPr lang="en-MY" sz="4000" b="1" dirty="0">
                <a:solidFill>
                  <a:srgbClr val="FFFF00"/>
                </a:solidFill>
                <a:effectLst>
                  <a:glow rad="76200">
                    <a:schemeClr val="tx1"/>
                  </a:glow>
                </a:effectLst>
                <a:latin typeface="Amiri" panose="00000500000000000000" pitchFamily="2" charset="-78"/>
                <a:ea typeface="Calibri" panose="020F0502020204030204" pitchFamily="34" charset="0"/>
                <a:cs typeface="Arial" panose="020B0604020202020204" pitchFamily="34" charset="0"/>
              </a:rPr>
              <a:t>:</a:t>
            </a:r>
            <a:r>
              <a:rPr lang="en-MY" sz="4800" b="1" dirty="0">
                <a:solidFill>
                  <a:srgbClr val="FFFF00"/>
                </a:solidFill>
                <a:effectLst>
                  <a:glow rad="76200">
                    <a:schemeClr val="tx1"/>
                  </a:glow>
                </a:effectLst>
                <a:latin typeface="Amiri" panose="00000500000000000000" pitchFamily="2" charset="-78"/>
                <a:ea typeface="Calibri" panose="020F0502020204030204" pitchFamily="34" charset="0"/>
                <a:cs typeface="Arial" panose="020B0604020202020204" pitchFamily="34" charset="0"/>
              </a:rPr>
              <a:t> </a:t>
            </a:r>
            <a:endParaRPr lang="en-MY" sz="2800" dirty="0">
              <a:solidFill>
                <a:srgbClr val="FFFF00"/>
              </a:solidFill>
              <a:effectLst>
                <a:glow rad="76200">
                  <a:schemeClr val="tx1"/>
                </a:glow>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31B3E2E-755E-43F0-905E-3DB7C5800312}"/>
              </a:ext>
            </a:extLst>
          </p:cNvPr>
          <p:cNvSpPr txBox="1"/>
          <p:nvPr/>
        </p:nvSpPr>
        <p:spPr>
          <a:xfrm>
            <a:off x="2542326" y="4038929"/>
            <a:ext cx="7617558" cy="1154162"/>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6000" b="1" dirty="0">
                <a:solidFill>
                  <a:srgbClr val="FFFF00"/>
                </a:solidFill>
                <a:effectLst>
                  <a:glow rad="127000">
                    <a:schemeClr val="tx1"/>
                  </a:glow>
                </a:effectLst>
                <a:latin typeface="Amiri" panose="00000500000000000000" pitchFamily="2" charset="-78"/>
                <a:ea typeface="Amiri" panose="00000500000000000000" pitchFamily="2" charset="-78"/>
                <a:cs typeface="Amiri" panose="00000500000000000000" pitchFamily="2" charset="-78"/>
              </a:rPr>
              <a:t>ممبيذاكن نيلاي، مميليه كبنرن</a:t>
            </a:r>
            <a:endParaRPr lang="en-MY" sz="3200" dirty="0">
              <a:ln w="19050">
                <a:solidFill>
                  <a:schemeClr val="tx1"/>
                </a:solidFill>
              </a:ln>
              <a:solidFill>
                <a:srgbClr val="FFFF00"/>
              </a:solidFill>
              <a:effectLst>
                <a:glow rad="127000">
                  <a:schemeClr val="tx1"/>
                </a:glow>
              </a:effectLst>
              <a:latin typeface="Amiri" panose="00000500000000000000" pitchFamily="2" charset="-78"/>
              <a:ea typeface="Amiri" panose="00000500000000000000" pitchFamily="2" charset="-78"/>
              <a:cs typeface="Amiri" panose="00000500000000000000" pitchFamily="2" charset="-78"/>
            </a:endParaRPr>
          </a:p>
        </p:txBody>
      </p:sp>
      <p:sp>
        <p:nvSpPr>
          <p:cNvPr id="20" name="TextBox 19">
            <a:extLst>
              <a:ext uri="{FF2B5EF4-FFF2-40B4-BE49-F238E27FC236}">
                <a16:creationId xmlns:a16="http://schemas.microsoft.com/office/drawing/2014/main" id="{BA173453-4CC4-4A34-99F1-C960DDFFBD93}"/>
              </a:ext>
            </a:extLst>
          </p:cNvPr>
          <p:cNvSpPr txBox="1"/>
          <p:nvPr/>
        </p:nvSpPr>
        <p:spPr>
          <a:xfrm>
            <a:off x="2452337" y="5226025"/>
            <a:ext cx="7287326" cy="1118768"/>
          </a:xfrm>
          <a:prstGeom prst="rect">
            <a:avLst/>
          </a:prstGeom>
          <a:noFill/>
          <a:effectLst>
            <a:glow rad="76200">
              <a:schemeClr val="tx1">
                <a:alpha val="40000"/>
              </a:schemeClr>
            </a:glow>
            <a:outerShdw blurRad="50800" dist="50800" dir="5400000" algn="ctr" rotWithShape="0">
              <a:schemeClr val="tx1"/>
            </a:outerShdw>
          </a:effectLst>
        </p:spPr>
        <p:txBody>
          <a:bodyPr wrap="square" rtlCol="0">
            <a:spAutoFit/>
          </a:bodyPr>
          <a:lstStyle/>
          <a:p>
            <a:pPr algn="ctr" rtl="1">
              <a:lnSpc>
                <a:spcPct val="115000"/>
              </a:lnSpc>
              <a:spcAft>
                <a:spcPts val="0"/>
              </a:spcAft>
            </a:pPr>
            <a:r>
              <a:rPr lang="en-MY" dirty="0">
                <a:ln w="0"/>
                <a:solidFill>
                  <a:schemeClr val="bg1"/>
                </a:solidFill>
                <a:effectLst>
                  <a:outerShdw blurRad="38100" dist="19050" dir="2700000" algn="tl" rotWithShape="0">
                    <a:schemeClr val="dk1">
                      <a:alpha val="40000"/>
                    </a:schemeClr>
                  </a:outerShdw>
                </a:effectLst>
                <a:latin typeface="Amiri" panose="00000500000000000000" pitchFamily="2" charset="-78"/>
                <a:ea typeface="Amiri" panose="00000500000000000000" pitchFamily="2" charset="-78"/>
                <a:cs typeface="Amiri" panose="00000500000000000000" pitchFamily="2" charset="-78"/>
              </a:rPr>
              <a:t> </a:t>
            </a:r>
          </a:p>
          <a:p>
            <a:pPr algn="ctr" rtl="1">
              <a:lnSpc>
                <a:spcPct val="115000"/>
              </a:lnSpc>
              <a:spcAft>
                <a:spcPts val="0"/>
              </a:spcAft>
            </a:pPr>
            <a:r>
              <a:rPr lang="ar-SA" sz="4000" dirty="0">
                <a:ln w="0"/>
                <a:solidFill>
                  <a:schemeClr val="bg1"/>
                </a:solidFill>
                <a:effectLst>
                  <a:glow rad="127000">
                    <a:schemeClr val="tx1"/>
                  </a:glow>
                  <a:outerShdw blurRad="38100" dist="19050" dir="2700000" algn="tl" rotWithShape="0">
                    <a:schemeClr val="dk1">
                      <a:alpha val="40000"/>
                    </a:schemeClr>
                  </a:outerShdw>
                </a:effectLst>
                <a:latin typeface="Arabic Typesetting" panose="03020402040406030203" pitchFamily="66" charset="-78"/>
                <a:ea typeface="Amiri" panose="00000500000000000000" pitchFamily="2" charset="-78"/>
                <a:cs typeface="Arabic Typesetting" panose="03020402040406030203" pitchFamily="66" charset="-78"/>
              </a:rPr>
              <a:t>9 جمادي الأول 1447ه / 31 </a:t>
            </a:r>
            <a:r>
              <a:rPr lang="ar-SA" sz="4000" dirty="0" err="1">
                <a:ln w="0"/>
                <a:solidFill>
                  <a:schemeClr val="bg1"/>
                </a:solidFill>
                <a:effectLst>
                  <a:glow rad="127000">
                    <a:schemeClr val="tx1"/>
                  </a:glow>
                  <a:outerShdw blurRad="38100" dist="19050" dir="2700000" algn="tl" rotWithShape="0">
                    <a:schemeClr val="dk1">
                      <a:alpha val="40000"/>
                    </a:schemeClr>
                  </a:outerShdw>
                </a:effectLst>
                <a:latin typeface="Arabic Typesetting" panose="03020402040406030203" pitchFamily="66" charset="-78"/>
                <a:ea typeface="Amiri" panose="00000500000000000000" pitchFamily="2" charset="-78"/>
                <a:cs typeface="Arabic Typesetting" panose="03020402040406030203" pitchFamily="66" charset="-78"/>
              </a:rPr>
              <a:t>اوكتوبر</a:t>
            </a:r>
            <a:r>
              <a:rPr lang="ar-SA" sz="4000" dirty="0">
                <a:ln w="0"/>
                <a:solidFill>
                  <a:schemeClr val="bg1"/>
                </a:solidFill>
                <a:effectLst>
                  <a:glow rad="127000">
                    <a:schemeClr val="tx1"/>
                  </a:glow>
                  <a:outerShdw blurRad="38100" dist="19050" dir="2700000" algn="tl" rotWithShape="0">
                    <a:schemeClr val="dk1">
                      <a:alpha val="40000"/>
                    </a:schemeClr>
                  </a:outerShdw>
                </a:effectLst>
                <a:latin typeface="Arabic Typesetting" panose="03020402040406030203" pitchFamily="66" charset="-78"/>
                <a:ea typeface="Amiri" panose="00000500000000000000" pitchFamily="2" charset="-78"/>
                <a:cs typeface="Arabic Typesetting" panose="03020402040406030203" pitchFamily="66" charset="-78"/>
              </a:rPr>
              <a:t> 2025 م</a:t>
            </a:r>
          </a:p>
        </p:txBody>
      </p:sp>
    </p:spTree>
    <p:extLst>
      <p:ext uri="{BB962C8B-B14F-4D97-AF65-F5344CB8AC3E}">
        <p14:creationId xmlns:p14="http://schemas.microsoft.com/office/powerpoint/2010/main" val="60039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0" y="0"/>
            <a:ext cx="12192000" cy="6858000"/>
          </a:xfrm>
          <a:prstGeom prst="rect">
            <a:avLst/>
          </a:prstGeom>
          <a:gradFill flip="none" rotWithShape="1">
            <a:gsLst>
              <a:gs pos="0">
                <a:schemeClr val="tx1">
                  <a:alpha val="1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TextBox 9">
            <a:extLst>
              <a:ext uri="{FF2B5EF4-FFF2-40B4-BE49-F238E27FC236}">
                <a16:creationId xmlns:a16="http://schemas.microsoft.com/office/drawing/2014/main" id="{B23BB36B-2A6A-485A-A3B2-47977B5B7DE6}"/>
              </a:ext>
            </a:extLst>
          </p:cNvPr>
          <p:cNvSpPr txBox="1"/>
          <p:nvPr/>
        </p:nvSpPr>
        <p:spPr>
          <a:xfrm>
            <a:off x="515798" y="1012954"/>
            <a:ext cx="11160403" cy="4832092"/>
          </a:xfrm>
          <a:prstGeom prst="rect">
            <a:avLst/>
          </a:prstGeom>
          <a:noFill/>
        </p:spPr>
        <p:txBody>
          <a:bodyPr wrap="square" rtlCol="0">
            <a:spAutoFit/>
          </a:bodyPr>
          <a:lstStyle/>
          <a:p>
            <a:pPr lvl="0" algn="ctr" rtl="1"/>
            <a:r>
              <a:rPr lang="ar-SA" sz="4400" dirty="0">
                <a:solidFill>
                  <a:prstClr val="white"/>
                </a:solidFill>
                <a:effectLst>
                  <a:glow rad="127000">
                    <a:prstClr val="black"/>
                  </a:glow>
                </a:effectLst>
                <a:ea typeface="Calibri" panose="020F0502020204030204" pitchFamily="34" charset="0"/>
                <a:cs typeface="Amiri" panose="00000500000000000000" pitchFamily="2" charset="-78"/>
              </a:rPr>
              <a:t>جك خطبه اين برهنتي د تليڠا، مك كسنڽ كچيل. تتاڤي جك سمڤاي ك رومه، </a:t>
            </a:r>
            <a:r>
              <a:rPr lang="ar-SA" sz="4400" dirty="0" err="1">
                <a:solidFill>
                  <a:prstClr val="white"/>
                </a:solidFill>
                <a:effectLst>
                  <a:glow rad="127000">
                    <a:prstClr val="black"/>
                  </a:glow>
                </a:effectLst>
                <a:ea typeface="Calibri" panose="020F0502020204030204" pitchFamily="34" charset="0"/>
                <a:cs typeface="Amiri" panose="00000500000000000000" pitchFamily="2" charset="-78"/>
              </a:rPr>
              <a:t>دعملكن</a:t>
            </a:r>
            <a:r>
              <a:rPr lang="ar-SA" sz="4400" dirty="0">
                <a:solidFill>
                  <a:prstClr val="white"/>
                </a:solidFill>
                <a:effectLst>
                  <a:glow rad="127000">
                    <a:prstClr val="black"/>
                  </a:glow>
                </a:effectLst>
                <a:ea typeface="Calibri" panose="020F0502020204030204" pitchFamily="34" charset="0"/>
                <a:cs typeface="Amiri" panose="00000500000000000000" pitchFamily="2" charset="-78"/>
              </a:rPr>
              <a:t> برسام انق دان ايستري، باروله اي منجادي نور يڠ</a:t>
            </a:r>
          </a:p>
          <a:p>
            <a:pPr lvl="0" algn="ctr" rtl="1"/>
            <a:r>
              <a:rPr lang="ar-SA" sz="4400" dirty="0" err="1">
                <a:solidFill>
                  <a:prstClr val="white"/>
                </a:solidFill>
                <a:effectLst>
                  <a:glow rad="127000">
                    <a:prstClr val="black"/>
                  </a:glow>
                </a:effectLst>
                <a:ea typeface="Calibri" panose="020F0502020204030204" pitchFamily="34" charset="0"/>
                <a:cs typeface="Amiri" panose="00000500000000000000" pitchFamily="2" charset="-78"/>
              </a:rPr>
              <a:t>مڽلامتكن</a:t>
            </a:r>
            <a:r>
              <a:rPr lang="ar-SA" sz="4400" dirty="0">
                <a:solidFill>
                  <a:prstClr val="white"/>
                </a:solidFill>
                <a:effectLst>
                  <a:glow rad="127000">
                    <a:prstClr val="black"/>
                  </a:glow>
                </a:effectLst>
                <a:ea typeface="Calibri" panose="020F0502020204030204" pitchFamily="34" charset="0"/>
                <a:cs typeface="Amiri" panose="00000500000000000000" pitchFamily="2" charset="-78"/>
              </a:rPr>
              <a:t>.</a:t>
            </a:r>
          </a:p>
          <a:p>
            <a:pPr lvl="0" algn="ctr" rtl="1"/>
            <a:r>
              <a:rPr lang="ar-SA" sz="4400" dirty="0" err="1">
                <a:solidFill>
                  <a:prstClr val="white"/>
                </a:solidFill>
                <a:effectLst>
                  <a:glow rad="127000">
                    <a:prstClr val="black"/>
                  </a:glow>
                </a:effectLst>
                <a:ea typeface="Calibri" panose="020F0502020204030204" pitchFamily="34" charset="0"/>
                <a:cs typeface="Amiri" panose="00000500000000000000" pitchFamily="2" charset="-78"/>
              </a:rPr>
              <a:t>تيڠڬلكنله</a:t>
            </a:r>
            <a:r>
              <a:rPr lang="ar-SA" sz="4400" dirty="0">
                <a:solidFill>
                  <a:prstClr val="white"/>
                </a:solidFill>
                <a:effectLst>
                  <a:glow rad="127000">
                    <a:prstClr val="black"/>
                  </a:glow>
                </a:effectLst>
                <a:ea typeface="Calibri" panose="020F0502020204030204" pitchFamily="34" charset="0"/>
                <a:cs typeface="Amiri" panose="00000500000000000000" pitchFamily="2" charset="-78"/>
              </a:rPr>
              <a:t> ڤركارا لغا دان سيا-سيا يڠ بوليه منججسكن ڤاهلا جمعة سڤرتي بربوال-بوال، تيدور دڠن سڠاج دان برماءين تيليفون بيمبيت سماس خطيب ممباچ خطبه</a:t>
            </a:r>
            <a:endParaRPr lang="en-MY" sz="4400" dirty="0">
              <a:solidFill>
                <a:prstClr val="white"/>
              </a:solidFill>
              <a:effectLst>
                <a:glow rad="127000">
                  <a:prstClr val="black"/>
                </a:glow>
              </a:effectLst>
            </a:endParaRPr>
          </a:p>
        </p:txBody>
      </p:sp>
    </p:spTree>
    <p:extLst>
      <p:ext uri="{BB962C8B-B14F-4D97-AF65-F5344CB8AC3E}">
        <p14:creationId xmlns:p14="http://schemas.microsoft.com/office/powerpoint/2010/main" val="3219152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0" y="16040"/>
            <a:ext cx="12192000" cy="6858000"/>
          </a:xfrm>
          <a:prstGeom prst="rect">
            <a:avLst/>
          </a:prstGeom>
          <a:gradFill flip="none" rotWithShape="1">
            <a:gsLst>
              <a:gs pos="0">
                <a:schemeClr val="tx1">
                  <a:alpha val="1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8" name="TextBox 7">
            <a:extLst>
              <a:ext uri="{FF2B5EF4-FFF2-40B4-BE49-F238E27FC236}">
                <a16:creationId xmlns:a16="http://schemas.microsoft.com/office/drawing/2014/main" id="{F3AA769B-DFF5-4877-BCA5-FBE3E95BE06B}"/>
              </a:ext>
            </a:extLst>
          </p:cNvPr>
          <p:cNvSpPr txBox="1"/>
          <p:nvPr/>
        </p:nvSpPr>
        <p:spPr>
          <a:xfrm>
            <a:off x="1401785" y="3275142"/>
            <a:ext cx="9063015" cy="1154162"/>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6000" b="1" dirty="0">
                <a:ln w="19050">
                  <a:noFill/>
                </a:ln>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ممبيذاكن نيلاي، مميليه كبنرن</a:t>
            </a:r>
          </a:p>
        </p:txBody>
      </p:sp>
      <p:sp>
        <p:nvSpPr>
          <p:cNvPr id="9" name="TextBox 8">
            <a:extLst>
              <a:ext uri="{FF2B5EF4-FFF2-40B4-BE49-F238E27FC236}">
                <a16:creationId xmlns:a16="http://schemas.microsoft.com/office/drawing/2014/main" id="{C27E10DB-7B30-4403-B8EA-790D7AA7A97D}"/>
              </a:ext>
            </a:extLst>
          </p:cNvPr>
          <p:cNvSpPr txBox="1"/>
          <p:nvPr/>
        </p:nvSpPr>
        <p:spPr>
          <a:xfrm>
            <a:off x="4548153" y="1505367"/>
            <a:ext cx="3095694" cy="923330"/>
          </a:xfrm>
          <a:prstGeom prst="rect">
            <a:avLst/>
          </a:prstGeom>
          <a:gradFill flip="none" rotWithShape="1">
            <a:gsLst>
              <a:gs pos="0">
                <a:srgbClr val="AC8CB2">
                  <a:tint val="66000"/>
                  <a:satMod val="160000"/>
                </a:srgbClr>
              </a:gs>
              <a:gs pos="50000">
                <a:srgbClr val="AC8CB2">
                  <a:tint val="44500"/>
                  <a:satMod val="160000"/>
                </a:srgbClr>
              </a:gs>
              <a:gs pos="100000">
                <a:srgbClr val="AC8CB2">
                  <a:tint val="23500"/>
                  <a:satMod val="160000"/>
                </a:srgbClr>
              </a:gs>
            </a:gsLst>
            <a:lin ang="2700000" scaled="1"/>
            <a:tileRect/>
          </a:gradFill>
          <a:ln>
            <a:solidFill>
              <a:srgbClr val="AC8CB2"/>
            </a:solidFill>
          </a:ln>
          <a:effectLst/>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rtl="1">
              <a:defRPr/>
            </a:pPr>
            <a:r>
              <a:rPr lang="ar-SA" sz="5400" dirty="0">
                <a:solidFill>
                  <a:srgbClr val="FFFF00"/>
                </a:solidFill>
                <a:effectLst>
                  <a:glow rad="127000">
                    <a:schemeClr val="tx1"/>
                  </a:glow>
                </a:effectLst>
                <a:ea typeface="Calibri" panose="020F0502020204030204" pitchFamily="34" charset="0"/>
                <a:cs typeface="Amiri" panose="00000500000000000000" pitchFamily="2" charset="-78"/>
              </a:rPr>
              <a:t>تاجوق</a:t>
            </a:r>
            <a:r>
              <a:rPr lang="en-MY" sz="5400" b="1" dirty="0">
                <a:solidFill>
                  <a:srgbClr val="FFFF00"/>
                </a:solidFill>
                <a:effectLst>
                  <a:glow rad="127000">
                    <a:schemeClr val="tx1"/>
                  </a:glow>
                </a:effectLst>
                <a:latin typeface="Amiri" panose="00000500000000000000" pitchFamily="2" charset="-78"/>
                <a:ea typeface="Calibri" panose="020F0502020204030204" pitchFamily="34" charset="0"/>
              </a:rPr>
              <a:t>: </a:t>
            </a:r>
            <a:endParaRPr lang="en-MY" sz="5400" kern="0" dirty="0">
              <a:ln w="3175" cmpd="sng">
                <a:solidFill>
                  <a:srgbClr val="FFFF00"/>
                </a:solidFill>
                <a:prstDash val="solid"/>
              </a:ln>
              <a:solidFill>
                <a:srgbClr val="FFFF00"/>
              </a:solidFill>
              <a:effectLst>
                <a:glow rad="127000">
                  <a:schemeClr val="tx1"/>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68612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78509" y="279840"/>
            <a:ext cx="12192000" cy="6858000"/>
          </a:xfrm>
          <a:prstGeom prst="rect">
            <a:avLst/>
          </a:prstGeom>
          <a:gradFill flip="none" rotWithShape="1">
            <a:gsLst>
              <a:gs pos="0">
                <a:schemeClr val="tx1">
                  <a:alpha val="4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861512" y="1751381"/>
            <a:ext cx="10468976" cy="3914918"/>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كهيدوڤن مأنسي اداله ڤرجالنن ڤنجڠ منوجو كبنرن. نامون دالم ڤرجالنن ايت، اد سيمڤڠ يڠ مڠليروكن، اد سوارا يڠ مموجوق، اد </a:t>
            </a:r>
            <a:r>
              <a:rPr lang="ar-SA" sz="5400" dirty="0" err="1">
                <a:solidFill>
                  <a:schemeClr val="bg1"/>
                </a:solidFill>
                <a:effectLst>
                  <a:glow rad="127000">
                    <a:schemeClr val="tx1"/>
                  </a:glow>
                </a:effectLst>
                <a:ea typeface="Calibri" panose="020F0502020204030204" pitchFamily="34" charset="0"/>
                <a:cs typeface="Amiri" panose="00000500000000000000" pitchFamily="2" charset="-78"/>
              </a:rPr>
              <a:t>چهاي</a:t>
            </a: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5400" dirty="0" err="1">
                <a:solidFill>
                  <a:schemeClr val="bg1"/>
                </a:solidFill>
                <a:effectLst>
                  <a:glow rad="127000">
                    <a:schemeClr val="tx1"/>
                  </a:glow>
                </a:effectLst>
                <a:ea typeface="Calibri" panose="020F0502020204030204" pitchFamily="34" charset="0"/>
                <a:cs typeface="Amiri" panose="00000500000000000000" pitchFamily="2" charset="-78"/>
              </a:rPr>
              <a:t>ڤلسو</a:t>
            </a: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54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5400" dirty="0" err="1">
                <a:solidFill>
                  <a:schemeClr val="bg1"/>
                </a:solidFill>
                <a:effectLst>
                  <a:glow rad="127000">
                    <a:schemeClr val="tx1"/>
                  </a:glow>
                </a:effectLst>
                <a:ea typeface="Calibri" panose="020F0502020204030204" pitchFamily="34" charset="0"/>
                <a:cs typeface="Amiri" panose="00000500000000000000" pitchFamily="2" charset="-78"/>
              </a:rPr>
              <a:t>منيڤو</a:t>
            </a: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 مات</a:t>
            </a:r>
            <a:endParaRPr lang="en-MY" sz="2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5277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0" y="0"/>
            <a:ext cx="12192000" cy="6858000"/>
          </a:xfrm>
          <a:prstGeom prst="rect">
            <a:avLst/>
          </a:prstGeom>
          <a:gradFill flip="none" rotWithShape="1">
            <a:gsLst>
              <a:gs pos="0">
                <a:schemeClr val="tx1">
                  <a:alpha val="4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707025" y="1949364"/>
            <a:ext cx="10777949" cy="2959272"/>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هاري اين، كبنرن سريڠ دبوڠكوس دڠن روڤا يڠ مناون، دان </a:t>
            </a:r>
            <a:r>
              <a:rPr lang="ar-SA" sz="5400" dirty="0" err="1">
                <a:solidFill>
                  <a:schemeClr val="bg1"/>
                </a:solidFill>
                <a:effectLst>
                  <a:glow rad="127000">
                    <a:schemeClr val="tx1"/>
                  </a:glow>
                </a:effectLst>
                <a:ea typeface="Calibri" panose="020F0502020204030204" pitchFamily="34" charset="0"/>
                <a:cs typeface="Amiri" panose="00000500000000000000" pitchFamily="2" charset="-78"/>
              </a:rPr>
              <a:t>كباطلن</a:t>
            </a: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 دسوليق اڬر تمڤق</a:t>
            </a:r>
          </a:p>
          <a:p>
            <a:pPr algn="ctr" rtl="1">
              <a:lnSpc>
                <a:spcPct val="115000"/>
              </a:lnSpc>
              <a:spcAft>
                <a:spcPts val="0"/>
              </a:spcAft>
            </a:pP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اينده. دنيا مودن تله </a:t>
            </a:r>
            <a:r>
              <a:rPr lang="ar-SA" sz="5400" dirty="0" err="1">
                <a:solidFill>
                  <a:schemeClr val="bg1"/>
                </a:solidFill>
                <a:effectLst>
                  <a:glow rad="127000">
                    <a:schemeClr val="tx1"/>
                  </a:glow>
                </a:effectLst>
                <a:ea typeface="Calibri" panose="020F0502020204030204" pitchFamily="34" charset="0"/>
                <a:cs typeface="Amiri" panose="00000500000000000000" pitchFamily="2" charset="-78"/>
              </a:rPr>
              <a:t>مڠوبه</a:t>
            </a: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 وجه فتنه</a:t>
            </a:r>
            <a:endParaRPr lang="en-MY" sz="2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4072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1DA310-D121-41EC-A613-F66A0B31FC35}"/>
              </a:ext>
            </a:extLst>
          </p:cNvPr>
          <p:cNvSpPr/>
          <p:nvPr/>
        </p:nvSpPr>
        <p:spPr>
          <a:xfrm>
            <a:off x="0" y="0"/>
            <a:ext cx="12192000" cy="6858000"/>
          </a:xfrm>
          <a:prstGeom prst="rect">
            <a:avLst/>
          </a:prstGeom>
          <a:gradFill flip="none" rotWithShape="0">
            <a:gsLst>
              <a:gs pos="0">
                <a:schemeClr val="tx1">
                  <a:alpha val="56000"/>
                </a:schemeClr>
              </a:gs>
              <a:gs pos="100000">
                <a:schemeClr val="tx1">
                  <a:alpha val="40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465422" y="1683907"/>
            <a:ext cx="11261156" cy="3490186"/>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جك</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دهولو</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فتنه داتڠ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ملالوءي</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ڤدڠ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دان كواس، هاري اين اي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داتڠ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ملالوءي سكرين دان سوارا. سكالي ڤتيق جاري، بريتا ڤلسو بوليه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منجلما</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سباڬاي</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كبنرن. سكالي ڤركوڠسين، دوسا بوليه برنتاي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تنڤا</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كيت سدر</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496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1" y="0"/>
            <a:ext cx="12192000" cy="6858000"/>
          </a:xfrm>
          <a:prstGeom prst="rect">
            <a:avLst/>
          </a:prstGeom>
          <a:gradFill flip="none" rotWithShape="1">
            <a:gsLst>
              <a:gs pos="0">
                <a:schemeClr val="tx1">
                  <a:alpha val="41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TextBox 8">
            <a:extLst>
              <a:ext uri="{FF2B5EF4-FFF2-40B4-BE49-F238E27FC236}">
                <a16:creationId xmlns:a16="http://schemas.microsoft.com/office/drawing/2014/main" id="{13538956-715F-41F5-B283-CC7148C0390C}"/>
              </a:ext>
            </a:extLst>
          </p:cNvPr>
          <p:cNvSpPr txBox="1"/>
          <p:nvPr/>
        </p:nvSpPr>
        <p:spPr>
          <a:xfrm>
            <a:off x="729306" y="2661734"/>
            <a:ext cx="10733385" cy="3490186"/>
          </a:xfrm>
          <a:prstGeom prst="rect">
            <a:avLst/>
          </a:prstGeom>
          <a:noFill/>
          <a:effectLst>
            <a:glow rad="127000">
              <a:schemeClr val="tx1"/>
            </a:glow>
          </a:effectLst>
        </p:spPr>
        <p:txBody>
          <a:bodyPr wrap="square" rtlCol="0">
            <a:spAutoFit/>
          </a:bodyPr>
          <a:lstStyle/>
          <a:p>
            <a:pPr algn="ctr" rtl="1">
              <a:lnSpc>
                <a:spcPct val="115000"/>
              </a:lnSpc>
              <a:spcAft>
                <a:spcPts val="0"/>
              </a:spcAft>
            </a:pPr>
            <a:r>
              <a:rPr lang="ar-SA" sz="48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تاهون يڠ ڤنوه د ڠن ڤنيڤوان دان </a:t>
            </a:r>
            <a:r>
              <a:rPr lang="ar-SA" sz="48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تيڤو</a:t>
            </a:r>
            <a:r>
              <a:rPr lang="ar-SA" sz="48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داي، كات-كات ڤندوستا دبنركن(دڤرچاياءي) دان ددوستاكن ڤرچاكڤن اورڠ يڠ بنر، د بري أمانه </a:t>
            </a:r>
            <a:r>
              <a:rPr lang="ar-SA" sz="48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كڤد</a:t>
            </a:r>
            <a:r>
              <a:rPr lang="ar-SA" sz="48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a:t>
            </a:r>
            <a:r>
              <a:rPr lang="ar-SA" sz="48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ڤڠخيانت</a:t>
            </a:r>
            <a:r>
              <a:rPr lang="ar-SA" sz="48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دان دخيانتي اورڠ-اورڠ يڠ أمانه</a:t>
            </a:r>
            <a:endParaRPr lang="en-MY" sz="4800" dirty="0">
              <a:solidFill>
                <a:srgbClr val="FFFF00"/>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2A3F184-1E79-4967-82BC-8DD763781F59}"/>
              </a:ext>
            </a:extLst>
          </p:cNvPr>
          <p:cNvSpPr txBox="1"/>
          <p:nvPr/>
        </p:nvSpPr>
        <p:spPr>
          <a:xfrm>
            <a:off x="9176326" y="472127"/>
            <a:ext cx="2286365" cy="946485"/>
          </a:xfrm>
          <a:prstGeom prst="rect">
            <a:avLst/>
          </a:prstGeom>
          <a:solidFill>
            <a:srgbClr val="F3DDE8"/>
          </a:solid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txBody>
          <a:bodyPr wrap="square" rtlCol="0">
            <a:spAutoFit/>
          </a:bodyPr>
          <a:lstStyle/>
          <a:p>
            <a:pPr lvl="0" algn="ctr" rtl="1">
              <a:defRPr/>
            </a:pPr>
            <a:r>
              <a:rPr lang="ar-SA" sz="5400" dirty="0">
                <a:solidFill>
                  <a:srgbClr val="FFFF00"/>
                </a:solidFill>
                <a:effectLst>
                  <a:glow rad="127000">
                    <a:prstClr val="black"/>
                  </a:glow>
                </a:effectLst>
                <a:latin typeface="Arabic Typesetting" panose="03020402040406030203" pitchFamily="66" charset="-78"/>
                <a:ea typeface="Calibri" panose="020F0502020204030204" pitchFamily="34" charset="0"/>
                <a:cs typeface="Arabic Typesetting" panose="03020402040406030203" pitchFamily="66" charset="-78"/>
              </a:rPr>
              <a:t>حديث</a:t>
            </a:r>
            <a:endParaRPr lang="en-MY" sz="5400" kern="0" dirty="0">
              <a:ln w="3175" cmpd="sng">
                <a:solidFill>
                  <a:srgbClr val="FFFF00"/>
                </a:solidFill>
                <a:prstDash val="solid"/>
              </a:ln>
              <a:solidFill>
                <a:srgbClr val="FFFF00"/>
              </a:solidFill>
              <a:effectLst>
                <a:glow rad="1270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
        <p:nvSpPr>
          <p:cNvPr id="6" name="TextBox 5">
            <a:extLst>
              <a:ext uri="{FF2B5EF4-FFF2-40B4-BE49-F238E27FC236}">
                <a16:creationId xmlns:a16="http://schemas.microsoft.com/office/drawing/2014/main" id="{006A9B7E-C101-4C38-A184-A07540416255}"/>
              </a:ext>
            </a:extLst>
          </p:cNvPr>
          <p:cNvSpPr txBox="1"/>
          <p:nvPr/>
        </p:nvSpPr>
        <p:spPr>
          <a:xfrm>
            <a:off x="228436" y="1569275"/>
            <a:ext cx="11310255" cy="941796"/>
          </a:xfrm>
          <a:prstGeom prst="rect">
            <a:avLst/>
          </a:prstGeom>
          <a:noFill/>
          <a:effectLst>
            <a:glow rad="63500">
              <a:schemeClr val="accent1">
                <a:satMod val="175000"/>
                <a:alpha val="40000"/>
              </a:schemeClr>
            </a:glow>
          </a:effectLst>
        </p:spPr>
        <p:txBody>
          <a:bodyPr wrap="square" rtlCol="0">
            <a:spAutoFit/>
          </a:bodyPr>
          <a:lstStyle/>
          <a:p>
            <a:pPr algn="r"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رسول الله ﷺ تله برسبدا:</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2444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1" y="0"/>
            <a:ext cx="12192000" cy="6858000"/>
          </a:xfrm>
          <a:prstGeom prst="rect">
            <a:avLst/>
          </a:prstGeom>
          <a:gradFill flip="none" rotWithShape="1">
            <a:gsLst>
              <a:gs pos="0">
                <a:schemeClr val="tx1">
                  <a:alpha val="41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TextBox 8">
            <a:extLst>
              <a:ext uri="{FF2B5EF4-FFF2-40B4-BE49-F238E27FC236}">
                <a16:creationId xmlns:a16="http://schemas.microsoft.com/office/drawing/2014/main" id="{13538956-715F-41F5-B283-CC7148C0390C}"/>
              </a:ext>
            </a:extLst>
          </p:cNvPr>
          <p:cNvSpPr txBox="1"/>
          <p:nvPr/>
        </p:nvSpPr>
        <p:spPr>
          <a:xfrm>
            <a:off x="729306" y="1276280"/>
            <a:ext cx="10733385" cy="3207032"/>
          </a:xfrm>
          <a:prstGeom prst="rect">
            <a:avLst/>
          </a:prstGeom>
          <a:noFill/>
          <a:effectLst>
            <a:glow rad="127000">
              <a:schemeClr val="tx1"/>
            </a:glow>
          </a:effectLst>
        </p:spPr>
        <p:txBody>
          <a:bodyPr wrap="square" rtlCol="0">
            <a:spAutoFit/>
          </a:bodyPr>
          <a:lstStyle/>
          <a:p>
            <a:pPr algn="just" rtl="1">
              <a:lnSpc>
                <a:spcPct val="115000"/>
              </a:lnSpc>
              <a:spcAft>
                <a:spcPts val="0"/>
              </a:spcAft>
            </a:pP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كمودين اكن بركات-كاتله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ڬولوڠن</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الرُوَيْبِضَة</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بڬيندا صلى الله عليه وسلم دتاڽ: سياڤاكه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ڬولوڠن</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الرويبضة</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مك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بڬيندا</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صلى الله عليه وسلم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منجواب</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اورڠ يڠ بودوه لاڬي فاسق بربيچارا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مڠوروس</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بركاءيتن ڤركارا عموم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يڠ</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بسر".</a:t>
            </a:r>
            <a:endParaRPr lang="en-MY" sz="4400" dirty="0">
              <a:solidFill>
                <a:srgbClr val="FFFF00"/>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5FCA9EE-07E1-497C-8116-809BC18BD1A3}"/>
              </a:ext>
            </a:extLst>
          </p:cNvPr>
          <p:cNvSpPr txBox="1"/>
          <p:nvPr/>
        </p:nvSpPr>
        <p:spPr>
          <a:xfrm>
            <a:off x="3218873" y="5237018"/>
            <a:ext cx="5754254" cy="461665"/>
          </a:xfrm>
          <a:prstGeom prst="rect">
            <a:avLst/>
          </a:prstGeom>
          <a:noFill/>
        </p:spPr>
        <p:txBody>
          <a:bodyPr wrap="square" rtlCol="0">
            <a:spAutoFit/>
          </a:bodyPr>
          <a:lstStyle/>
          <a:p>
            <a:pPr algn="ctr" rtl="1"/>
            <a:r>
              <a:rPr lang="ar-SA" sz="2400" dirty="0">
                <a:solidFill>
                  <a:srgbClr val="FFC000"/>
                </a:solidFill>
                <a:effectLst>
                  <a:glow rad="127000">
                    <a:schemeClr val="tx1"/>
                  </a:glow>
                </a:effectLst>
                <a:latin typeface="Amiri" panose="00000500000000000000" pitchFamily="2" charset="-78"/>
                <a:ea typeface="Amiri" panose="00000500000000000000" pitchFamily="2" charset="-78"/>
                <a:cs typeface="Amiri" panose="00000500000000000000" pitchFamily="2" charset="-78"/>
              </a:rPr>
              <a:t>(رواية احمد دان ابن ماجه )</a:t>
            </a:r>
            <a:endParaRPr lang="en-MY" sz="2400" dirty="0">
              <a:solidFill>
                <a:srgbClr val="FFC000"/>
              </a:solidFill>
              <a:effectLst>
                <a:glow rad="127000">
                  <a:schemeClr val="tx1"/>
                </a:glow>
              </a:effectLst>
              <a:latin typeface="Amiri" panose="00000500000000000000" pitchFamily="2" charset="-78"/>
              <a:ea typeface="Amiri" panose="00000500000000000000" pitchFamily="2" charset="-78"/>
              <a:cs typeface="Amiri" panose="00000500000000000000" pitchFamily="2" charset="-78"/>
            </a:endParaRPr>
          </a:p>
        </p:txBody>
      </p:sp>
    </p:spTree>
    <p:extLst>
      <p:ext uri="{BB962C8B-B14F-4D97-AF65-F5344CB8AC3E}">
        <p14:creationId xmlns:p14="http://schemas.microsoft.com/office/powerpoint/2010/main" val="49395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1" y="0"/>
            <a:ext cx="12192000" cy="6858000"/>
          </a:xfrm>
          <a:prstGeom prst="rect">
            <a:avLst/>
          </a:prstGeom>
          <a:gradFill flip="none" rotWithShape="1">
            <a:gsLst>
              <a:gs pos="0">
                <a:schemeClr val="tx1">
                  <a:alpha val="41000"/>
                </a:schemeClr>
              </a:gs>
              <a:gs pos="100000">
                <a:schemeClr val="tx1">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5" name="TextBox 4">
            <a:extLst>
              <a:ext uri="{FF2B5EF4-FFF2-40B4-BE49-F238E27FC236}">
                <a16:creationId xmlns:a16="http://schemas.microsoft.com/office/drawing/2014/main" id="{32A3F184-1E79-4967-82BC-8DD763781F59}"/>
              </a:ext>
            </a:extLst>
          </p:cNvPr>
          <p:cNvSpPr txBox="1"/>
          <p:nvPr/>
        </p:nvSpPr>
        <p:spPr>
          <a:xfrm>
            <a:off x="6682144" y="433568"/>
            <a:ext cx="4780547" cy="946485"/>
          </a:xfrm>
          <a:prstGeom prst="rect">
            <a:avLst/>
          </a:prstGeom>
          <a:solidFill>
            <a:srgbClr val="F3DDE8"/>
          </a:solid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txBody>
          <a:bodyPr wrap="square" rtlCol="0">
            <a:spAutoFit/>
          </a:bodyPr>
          <a:lstStyle/>
          <a:p>
            <a:pPr lvl="0" algn="ctr" rtl="1">
              <a:defRPr/>
            </a:pPr>
            <a:r>
              <a:rPr lang="ar-SA" sz="5400" dirty="0">
                <a:solidFill>
                  <a:srgbClr val="FFFF00"/>
                </a:solidFill>
                <a:effectLst>
                  <a:glow rad="127000">
                    <a:prstClr val="black"/>
                  </a:glow>
                </a:effectLst>
                <a:latin typeface="Arabic Typesetting" panose="03020402040406030203" pitchFamily="66" charset="-78"/>
                <a:ea typeface="Calibri" panose="020F0502020204030204" pitchFamily="34" charset="0"/>
                <a:cs typeface="Arabic Typesetting" panose="03020402040406030203" pitchFamily="66" charset="-78"/>
              </a:rPr>
              <a:t>فرمان الله سبحانه وتعالى </a:t>
            </a:r>
            <a:endParaRPr lang="en-MY" sz="5400" kern="0" dirty="0">
              <a:ln w="3175" cmpd="sng">
                <a:solidFill>
                  <a:srgbClr val="FFFF00"/>
                </a:solidFill>
                <a:prstDash val="solid"/>
              </a:ln>
              <a:solidFill>
                <a:srgbClr val="FFFF00"/>
              </a:solidFill>
              <a:effectLst>
                <a:glow rad="1270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
        <p:nvSpPr>
          <p:cNvPr id="2" name="TextBox 1">
            <a:extLst>
              <a:ext uri="{FF2B5EF4-FFF2-40B4-BE49-F238E27FC236}">
                <a16:creationId xmlns:a16="http://schemas.microsoft.com/office/drawing/2014/main" id="{627FB0AC-A85C-440A-8823-BBD6442E1017}"/>
              </a:ext>
            </a:extLst>
          </p:cNvPr>
          <p:cNvSpPr txBox="1"/>
          <p:nvPr/>
        </p:nvSpPr>
        <p:spPr>
          <a:xfrm>
            <a:off x="0" y="2872531"/>
            <a:ext cx="12192000" cy="830997"/>
          </a:xfrm>
          <a:prstGeom prst="rect">
            <a:avLst/>
          </a:prstGeom>
          <a:noFill/>
        </p:spPr>
        <p:txBody>
          <a:bodyPr wrap="square" rtlCol="0">
            <a:spAutoFit/>
          </a:bodyPr>
          <a:lstStyle/>
          <a:p>
            <a:pPr algn="ctr" rtl="1"/>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r>
              <a:rPr lang="en-MY" sz="4800" dirty="0">
                <a:solidFill>
                  <a:srgbClr val="FFFF00"/>
                </a:solidFill>
                <a:effectLst>
                  <a:glow rad="127000">
                    <a:schemeClr val="tx1"/>
                  </a:glow>
                </a:effectLst>
                <a:latin typeface="QCF4_Hafs_01_W" panose="00000400000000000000" pitchFamily="2" charset="0"/>
              </a:rPr>
              <a:t></a:t>
            </a:r>
            <a:r>
              <a:rPr lang="ar-SA" sz="4800" dirty="0">
                <a:solidFill>
                  <a:srgbClr val="FFFF00"/>
                </a:solidFill>
                <a:effectLst>
                  <a:glow rad="127000">
                    <a:schemeClr val="tx1"/>
                  </a:glow>
                </a:effectLst>
                <a:latin typeface="QCF4_Hafs_01_W" panose="00000400000000000000" pitchFamily="2" charset="0"/>
              </a:rPr>
              <a:t> </a:t>
            </a:r>
            <a:endParaRPr lang="en-MY" sz="4800" dirty="0">
              <a:solidFill>
                <a:srgbClr val="FFFF00"/>
              </a:solidFill>
              <a:effectLst>
                <a:glow rad="127000">
                  <a:schemeClr val="tx1"/>
                </a:glow>
              </a:effectLst>
            </a:endParaRPr>
          </a:p>
        </p:txBody>
      </p:sp>
    </p:spTree>
    <p:extLst>
      <p:ext uri="{BB962C8B-B14F-4D97-AF65-F5344CB8AC3E}">
        <p14:creationId xmlns:p14="http://schemas.microsoft.com/office/powerpoint/2010/main" val="2166778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6EB98C-1D85-4652-A107-9B33DE6CE70E}"/>
              </a:ext>
            </a:extLst>
          </p:cNvPr>
          <p:cNvSpPr/>
          <p:nvPr/>
        </p:nvSpPr>
        <p:spPr>
          <a:xfrm>
            <a:off x="-1" y="0"/>
            <a:ext cx="12192000" cy="6858000"/>
          </a:xfrm>
          <a:prstGeom prst="rect">
            <a:avLst/>
          </a:prstGeom>
          <a:gradFill flip="none" rotWithShape="1">
            <a:gsLst>
              <a:gs pos="0">
                <a:schemeClr val="tx1">
                  <a:alpha val="41000"/>
                </a:schemeClr>
              </a:gs>
              <a:gs pos="100000">
                <a:schemeClr val="tx1">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TextBox 8">
            <a:extLst>
              <a:ext uri="{FF2B5EF4-FFF2-40B4-BE49-F238E27FC236}">
                <a16:creationId xmlns:a16="http://schemas.microsoft.com/office/drawing/2014/main" id="{13538956-715F-41F5-B283-CC7148C0390C}"/>
              </a:ext>
            </a:extLst>
          </p:cNvPr>
          <p:cNvSpPr txBox="1"/>
          <p:nvPr/>
        </p:nvSpPr>
        <p:spPr>
          <a:xfrm>
            <a:off x="637126" y="1978569"/>
            <a:ext cx="10917746" cy="1649682"/>
          </a:xfrm>
          <a:prstGeom prst="rect">
            <a:avLst/>
          </a:prstGeom>
          <a:noFill/>
          <a:effectLst>
            <a:glow rad="127000">
              <a:schemeClr val="tx1"/>
            </a:glow>
          </a:effectLst>
        </p:spPr>
        <p:txBody>
          <a:bodyPr wrap="square" rtlCol="0">
            <a:spAutoFit/>
          </a:bodyPr>
          <a:lstStyle/>
          <a:p>
            <a:pPr algn="ctr" rtl="1">
              <a:lnSpc>
                <a:spcPct val="115000"/>
              </a:lnSpc>
              <a:spcAft>
                <a:spcPts val="0"/>
              </a:spcAft>
            </a:pPr>
            <a:r>
              <a:rPr lang="ar-SA" sz="4400" dirty="0">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"دان جاڠنله كامو چمڤور-ادوقكن يڠ بنر </a:t>
            </a:r>
            <a:r>
              <a:rPr lang="ar-SA" sz="4400" dirty="0" err="1">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دڠن</a:t>
            </a:r>
            <a:r>
              <a:rPr lang="ar-SA" sz="4400" dirty="0">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a:t>
            </a:r>
            <a:r>
              <a:rPr lang="ar-SA" sz="4400" dirty="0" err="1">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يڠ</a:t>
            </a:r>
            <a:r>
              <a:rPr lang="ar-SA" sz="4400" dirty="0">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ساله، دان جاڠنله كامو </a:t>
            </a:r>
            <a:r>
              <a:rPr lang="ar-SA" sz="4400" dirty="0" err="1">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سمبوڽيكن</a:t>
            </a:r>
            <a:r>
              <a:rPr lang="ar-SA" sz="4400" dirty="0">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كبنرن سدڠكن كامو مڠتاهوءيڽ".</a:t>
            </a:r>
            <a:endParaRPr lang="en-MY" sz="4400" dirty="0">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26392236-B27C-4C88-800B-53AABB48DF85}"/>
              </a:ext>
            </a:extLst>
          </p:cNvPr>
          <p:cNvSpPr txBox="1"/>
          <p:nvPr/>
        </p:nvSpPr>
        <p:spPr>
          <a:xfrm>
            <a:off x="3449052" y="5110456"/>
            <a:ext cx="5293894" cy="584775"/>
          </a:xfrm>
          <a:prstGeom prst="rect">
            <a:avLst/>
          </a:prstGeom>
          <a:noFill/>
        </p:spPr>
        <p:txBody>
          <a:bodyPr wrap="square" rtlCol="0">
            <a:spAutoFit/>
          </a:bodyPr>
          <a:lstStyle/>
          <a:p>
            <a:pPr algn="ctr"/>
            <a:r>
              <a:rPr lang="ar-SA" sz="3200" dirty="0">
                <a:solidFill>
                  <a:srgbClr val="FFC000"/>
                </a:solidFill>
                <a:effectLst>
                  <a:glow rad="127000">
                    <a:schemeClr val="tx1"/>
                  </a:glow>
                </a:effectLst>
                <a:ea typeface="Calibri" panose="020F0502020204030204" pitchFamily="34" charset="0"/>
                <a:cs typeface="Amiri" panose="00000500000000000000" pitchFamily="2" charset="-78"/>
              </a:rPr>
              <a:t>سورة البقرة ايات 42 </a:t>
            </a:r>
            <a:endParaRPr lang="en-MY" sz="3200" dirty="0"/>
          </a:p>
        </p:txBody>
      </p:sp>
    </p:spTree>
    <p:extLst>
      <p:ext uri="{BB962C8B-B14F-4D97-AF65-F5344CB8AC3E}">
        <p14:creationId xmlns:p14="http://schemas.microsoft.com/office/powerpoint/2010/main" val="2815243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AB5C69-E481-4488-A3F2-A08D42763B72}"/>
              </a:ext>
            </a:extLst>
          </p:cNvPr>
          <p:cNvSpPr/>
          <p:nvPr/>
        </p:nvSpPr>
        <p:spPr>
          <a:xfrm>
            <a:off x="0" y="0"/>
            <a:ext cx="12192000" cy="6858000"/>
          </a:xfrm>
          <a:prstGeom prst="rect">
            <a:avLst/>
          </a:prstGeom>
          <a:gradFill flip="none" rotWithShape="0">
            <a:gsLst>
              <a:gs pos="0">
                <a:schemeClr val="tx1">
                  <a:alpha val="59000"/>
                </a:schemeClr>
              </a:gs>
              <a:gs pos="100000">
                <a:schemeClr val="tx1">
                  <a:alpha val="35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355600" y="1803059"/>
            <a:ext cx="11480800" cy="3490186"/>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اينله</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ڤريڠتن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ابادي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مڠڬونچڠ هاتي ستياڤ مؤمين. كران سجق دهولو هيڠڬ كيني، مأنسي بوكن سقدر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برهادڤن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دڠن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كباطلن يڠ جلس،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تتاڤي</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برهادڤن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دڠن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كباطلن يڠ مماكاي ڤاكاين كبنرن</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019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0" y="0"/>
            <a:ext cx="12192000" cy="6858000"/>
          </a:xfrm>
          <a:prstGeom prst="rect">
            <a:avLst/>
          </a:prstGeom>
          <a:gradFill flip="none" rotWithShape="1">
            <a:gsLst>
              <a:gs pos="0">
                <a:schemeClr val="tx1">
                  <a:alpha val="2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400" dirty="0"/>
          </a:p>
        </p:txBody>
      </p:sp>
      <p:sp>
        <p:nvSpPr>
          <p:cNvPr id="2" name="TextBox 1">
            <a:extLst>
              <a:ext uri="{FF2B5EF4-FFF2-40B4-BE49-F238E27FC236}">
                <a16:creationId xmlns:a16="http://schemas.microsoft.com/office/drawing/2014/main" id="{B8D5F733-B36F-45FA-ABA8-C0A78A670EB1}"/>
              </a:ext>
            </a:extLst>
          </p:cNvPr>
          <p:cNvSpPr txBox="1"/>
          <p:nvPr/>
        </p:nvSpPr>
        <p:spPr>
          <a:xfrm>
            <a:off x="4548152" y="768922"/>
            <a:ext cx="3095694" cy="830997"/>
          </a:xfrm>
          <a:prstGeom prst="rect">
            <a:avLst/>
          </a:prstGeom>
          <a:gradFill flip="none" rotWithShape="1">
            <a:gsLst>
              <a:gs pos="0">
                <a:srgbClr val="AC8CB2">
                  <a:tint val="66000"/>
                  <a:satMod val="160000"/>
                </a:srgbClr>
              </a:gs>
              <a:gs pos="50000">
                <a:srgbClr val="AC8CB2">
                  <a:tint val="44500"/>
                  <a:satMod val="160000"/>
                </a:srgbClr>
              </a:gs>
              <a:gs pos="100000">
                <a:srgbClr val="AC8CB2">
                  <a:tint val="23500"/>
                  <a:satMod val="160000"/>
                </a:srgbClr>
              </a:gs>
            </a:gsLst>
            <a:lin ang="2700000" scaled="1"/>
            <a:tileRect/>
          </a:gradFill>
          <a:ln>
            <a:solidFill>
              <a:srgbClr val="AC8CB2"/>
            </a:solidFill>
          </a:ln>
          <a:effectLst/>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rtl="1">
              <a:defRPr/>
            </a:pPr>
            <a:r>
              <a:rPr lang="ar-SA" sz="4800" kern="0" dirty="0">
                <a:ln w="3175" cmpd="sng">
                  <a:solidFill>
                    <a:srgbClr val="FFFF00"/>
                  </a:solidFill>
                  <a:prstDash val="solid"/>
                </a:ln>
                <a:solidFill>
                  <a:srgbClr val="FFFF00"/>
                </a:solidFill>
                <a:effectLst>
                  <a:glow rad="63500">
                    <a:prstClr val="black"/>
                  </a:glow>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ڤوجـين كڤد اللـه</a:t>
            </a:r>
            <a:endParaRPr lang="en-MY" sz="4800" kern="0" dirty="0">
              <a:ln w="3175" cmpd="sng">
                <a:solidFill>
                  <a:srgbClr val="FFFF00"/>
                </a:solidFill>
                <a:prstDash val="solid"/>
              </a:ln>
              <a:solidFill>
                <a:srgbClr val="FFFF00"/>
              </a:solidFill>
              <a:effectLst>
                <a:glow rad="63500">
                  <a:prstClr val="black"/>
                </a:glow>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6" name="Rectangle 5">
            <a:extLst>
              <a:ext uri="{FF2B5EF4-FFF2-40B4-BE49-F238E27FC236}">
                <a16:creationId xmlns:a16="http://schemas.microsoft.com/office/drawing/2014/main" id="{F44A1935-1B20-4C1F-8DA8-B397AE3DD22F}"/>
              </a:ext>
            </a:extLst>
          </p:cNvPr>
          <p:cNvSpPr/>
          <p:nvPr/>
        </p:nvSpPr>
        <p:spPr>
          <a:xfrm>
            <a:off x="9443681" y="1824709"/>
            <a:ext cx="2064988" cy="658642"/>
          </a:xfrm>
          <a:prstGeom prst="rect">
            <a:avLst/>
          </a:prstGeom>
        </p:spPr>
        <p:txBody>
          <a:bodyPr wrap="none">
            <a:spAutoFit/>
          </a:bodyPr>
          <a:lstStyle/>
          <a:p>
            <a:pPr algn="just" rtl="1">
              <a:lnSpc>
                <a:spcPct val="115000"/>
              </a:lnSpc>
              <a:spcAft>
                <a:spcPts val="0"/>
              </a:spcAft>
            </a:pPr>
            <a:r>
              <a:rPr lang="ar-SA" sz="3200" dirty="0">
                <a:solidFill>
                  <a:srgbClr val="FFFF00"/>
                </a:solidFill>
                <a:effectLst>
                  <a:glow rad="127000">
                    <a:schemeClr val="tx1"/>
                  </a:glow>
                </a:effectLst>
                <a:latin typeface="Calibri" panose="020F0502020204030204" pitchFamily="34" charset="0"/>
                <a:ea typeface="Amiri" panose="00000500000000000000" pitchFamily="2" charset="-78"/>
                <a:cs typeface="Amiri" panose="00000500000000000000" pitchFamily="2" charset="-78"/>
              </a:rPr>
              <a:t>اَلْحَمْدُ لِلّٰهِ </a:t>
            </a:r>
            <a:r>
              <a:rPr lang="ar-SA" sz="2800" dirty="0">
                <a:solidFill>
                  <a:srgbClr val="FFFF00"/>
                </a:solidFill>
                <a:effectLst>
                  <a:glow rad="127000">
                    <a:schemeClr val="tx1"/>
                  </a:glow>
                </a:effectLst>
                <a:latin typeface="Calibri" panose="020F0502020204030204" pitchFamily="34" charset="0"/>
                <a:ea typeface="Amiri" panose="00000500000000000000" pitchFamily="2" charset="-78"/>
                <a:cs typeface="Amiri" panose="00000500000000000000" pitchFamily="2" charset="-78"/>
              </a:rPr>
              <a:t>الْقَآئِلِ</a:t>
            </a:r>
            <a:r>
              <a:rPr lang="ar-SA" sz="3200" dirty="0">
                <a:solidFill>
                  <a:srgbClr val="FFFF00"/>
                </a:solidFill>
                <a:effectLst>
                  <a:glow rad="127000">
                    <a:schemeClr val="tx1"/>
                  </a:glow>
                </a:effectLst>
                <a:latin typeface="Calibri" panose="020F0502020204030204" pitchFamily="34" charset="0"/>
                <a:ea typeface="Amiri" panose="00000500000000000000" pitchFamily="2" charset="-78"/>
                <a:cs typeface="Amiri" panose="00000500000000000000" pitchFamily="2" charset="-78"/>
              </a:rPr>
              <a:t>:</a:t>
            </a:r>
            <a:endParaRPr lang="en-MY" dirty="0">
              <a:solidFill>
                <a:srgbClr val="FFFF00"/>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D60E03D-D39E-4322-B6B1-384313C35C32}"/>
              </a:ext>
            </a:extLst>
          </p:cNvPr>
          <p:cNvSpPr txBox="1"/>
          <p:nvPr/>
        </p:nvSpPr>
        <p:spPr>
          <a:xfrm>
            <a:off x="1227405" y="2140949"/>
            <a:ext cx="9737188" cy="684803"/>
          </a:xfrm>
          <a:prstGeom prst="rect">
            <a:avLst/>
          </a:prstGeom>
          <a:noFill/>
          <a:effectLst>
            <a:glow rad="774700">
              <a:schemeClr val="tx1">
                <a:alpha val="0"/>
              </a:schemeClr>
            </a:glow>
          </a:effectLst>
        </p:spPr>
        <p:txBody>
          <a:bodyPr wrap="square" rtlCol="0">
            <a:spAutoFit/>
          </a:bodyPr>
          <a:lstStyle/>
          <a:p>
            <a:pPr lvl="0" algn="ctr" rtl="1">
              <a:lnSpc>
                <a:spcPct val="150000"/>
              </a:lnSpc>
            </a:pPr>
            <a:r>
              <a:rPr lang="ar-SA" sz="2800" b="1" dirty="0">
                <a:solidFill>
                  <a:srgbClr val="FFFF00"/>
                </a:solidFill>
                <a:effectLst>
                  <a:glow rad="127000">
                    <a:prstClr val="black"/>
                  </a:glow>
                </a:effectLst>
                <a:latin typeface="Calibri" panose="020F0502020204030204" pitchFamily="34" charset="0"/>
                <a:ea typeface="Calibri" panose="020F0502020204030204" pitchFamily="34" charset="0"/>
                <a:cs typeface="Amiri" panose="00000500000000000000" pitchFamily="2" charset="-78"/>
              </a:rPr>
              <a:t>أَعُوذُ بِاللَّهِ مِنَ الشَّيْطَانِ الرَّجِيم</a:t>
            </a:r>
            <a:endParaRPr lang="en-US" sz="2800" b="1" dirty="0">
              <a:solidFill>
                <a:srgbClr val="FFFF00"/>
              </a:solidFill>
              <a:effectLst>
                <a:glow rad="127000">
                  <a:prstClr val="black"/>
                </a:glow>
              </a:effectLst>
              <a:latin typeface="Calibri" panose="020F0502020204030204" pitchFamily="34" charset="0"/>
              <a:ea typeface="Calibri" panose="020F0502020204030204" pitchFamily="34" charset="0"/>
              <a:cs typeface="Amiri" panose="00000500000000000000" pitchFamily="2" charset="-78"/>
            </a:endParaRPr>
          </a:p>
        </p:txBody>
      </p:sp>
      <p:sp>
        <p:nvSpPr>
          <p:cNvPr id="3" name="TextBox 2">
            <a:extLst>
              <a:ext uri="{FF2B5EF4-FFF2-40B4-BE49-F238E27FC236}">
                <a16:creationId xmlns:a16="http://schemas.microsoft.com/office/drawing/2014/main" id="{66CBC953-2325-4555-9071-C60422A9F57B}"/>
              </a:ext>
            </a:extLst>
          </p:cNvPr>
          <p:cNvSpPr txBox="1"/>
          <p:nvPr/>
        </p:nvSpPr>
        <p:spPr>
          <a:xfrm>
            <a:off x="553421" y="2965146"/>
            <a:ext cx="11085156" cy="3123932"/>
          </a:xfrm>
          <a:prstGeom prst="rect">
            <a:avLst/>
          </a:prstGeom>
          <a:noFill/>
        </p:spPr>
        <p:txBody>
          <a:bodyPr wrap="square" rtlCol="0">
            <a:spAutoFit/>
          </a:bodyPr>
          <a:lstStyle/>
          <a:p>
            <a:pPr algn="ctr" rtl="1">
              <a:lnSpc>
                <a:spcPct val="170000"/>
              </a:lnSpc>
            </a:pP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r>
              <a:rPr lang="en-MY" sz="4000" b="1" dirty="0">
                <a:solidFill>
                  <a:srgbClr val="FFFF00"/>
                </a:solidFill>
                <a:effectLst>
                  <a:glow rad="127000">
                    <a:schemeClr val="tx1"/>
                  </a:glow>
                </a:effectLst>
                <a:latin typeface="QCF4_Hafs_10_W" panose="00000400000000000000" pitchFamily="2" charset="0"/>
              </a:rPr>
              <a:t></a:t>
            </a:r>
            <a:r>
              <a:rPr lang="ar-SA" sz="4000" b="1" dirty="0">
                <a:solidFill>
                  <a:srgbClr val="FFFF00"/>
                </a:solidFill>
                <a:effectLst>
                  <a:glow rad="127000">
                    <a:schemeClr val="tx1"/>
                  </a:glow>
                </a:effectLst>
                <a:latin typeface="QCF4_Hafs_10_W" panose="00000400000000000000" pitchFamily="2" charset="0"/>
              </a:rPr>
              <a:t> </a:t>
            </a:r>
          </a:p>
          <a:p>
            <a:pPr algn="ctr" rtl="1">
              <a:lnSpc>
                <a:spcPct val="170000"/>
              </a:lnSpc>
            </a:pPr>
            <a:r>
              <a:rPr lang="ar-SA" sz="4000" dirty="0">
                <a:solidFill>
                  <a:srgbClr val="FFC000"/>
                </a:solidFill>
                <a:effectLst>
                  <a:glow rad="127000">
                    <a:schemeClr val="tx1"/>
                  </a:glow>
                </a:effectLst>
                <a:latin typeface="KFGQPC_Uthman_Taha_Naskh_H" panose="02000000000000000000" pitchFamily="2" charset="-78"/>
                <a:cs typeface="KFGQPC_Uthman_Taha_Naskh_H" panose="02000000000000000000" pitchFamily="2" charset="-78"/>
              </a:rPr>
              <a:t>المائدة [100]</a:t>
            </a:r>
          </a:p>
        </p:txBody>
      </p:sp>
    </p:spTree>
    <p:extLst>
      <p:ext uri="{BB962C8B-B14F-4D97-AF65-F5344CB8AC3E}">
        <p14:creationId xmlns:p14="http://schemas.microsoft.com/office/powerpoint/2010/main" val="2754379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641600" y="1471541"/>
            <a:ext cx="10908800" cy="3914918"/>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5400" dirty="0">
                <a:solidFill>
                  <a:schemeClr val="bg1"/>
                </a:solidFill>
                <a:effectLst>
                  <a:glow rad="127000">
                    <a:schemeClr val="tx1"/>
                  </a:glow>
                </a:effectLst>
                <a:ea typeface="Calibri" panose="020F0502020204030204" pitchFamily="34" charset="0"/>
                <a:cs typeface="Amiri" panose="00000500000000000000" pitchFamily="2" charset="-78"/>
              </a:rPr>
              <a:t>منوروت لاڤورن جابتن ڤراڠكاءن مليسيا، ڤد تاهون 2024 ، نڬارا كيت ممڤو ڽاءي لبيه 34 جوتا ڤندودوق، دان لبيه 32 جوتا درڤد مريك اكتيف مڠڬوناكن ميديا سوسيال ستياڤ هاري</a:t>
            </a:r>
            <a:endParaRPr lang="en-MY" sz="54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17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لبيه سڤاروه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اياله</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ڬولوڠن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مودا ڬينراسي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سدڠ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ممبينا ڤندڠن هيدوڤ مريك ملالوءي دنيا ماي. اڠك اين منونجوقكن بتاڤ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قواتڽ</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ڤڠاروه</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دنيا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ديڬيتل</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ترهادڤ</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چارا كيت برفيكير، منيلاي دان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ممڤرچاياءي</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سسواتو</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27671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2640723"/>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هوجوڠ جاري كيت، اد علمو يڠ ممباوا ك شرڬ تتاڤي جوڬ اد فتنه يڠ مڽيريت ك نراك.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سمواڽ</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برڬنتوڠ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ڤد سياڤا يڠ ممبيمبيڠ جاري ايت، هاتي اتاو هاوا نفسو</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8919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دالم سواسان اينله اومت اسلام ڤرلو كمبالي كڤد نراچا عقيدة دان وحي. كيت تيدق منيلاي سسواتو برداسركن "اڤ كات مأنسي"، تتاڤي برداسركن "اڤ كات الله دان رسولڽ"</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14362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1" y="0"/>
            <a:ext cx="12192000" cy="6858000"/>
          </a:xfrm>
          <a:prstGeom prst="rect">
            <a:avLst/>
          </a:prstGeom>
          <a:gradFill flip="none" rotWithShape="1">
            <a:gsLst>
              <a:gs pos="0">
                <a:schemeClr val="tx1">
                  <a:alpha val="41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TextBox 8">
            <a:extLst>
              <a:ext uri="{FF2B5EF4-FFF2-40B4-BE49-F238E27FC236}">
                <a16:creationId xmlns:a16="http://schemas.microsoft.com/office/drawing/2014/main" id="{13538956-715F-41F5-B283-CC7148C0390C}"/>
              </a:ext>
            </a:extLst>
          </p:cNvPr>
          <p:cNvSpPr txBox="1"/>
          <p:nvPr/>
        </p:nvSpPr>
        <p:spPr>
          <a:xfrm>
            <a:off x="729306" y="2209153"/>
            <a:ext cx="10733385" cy="1649682"/>
          </a:xfrm>
          <a:prstGeom prst="rect">
            <a:avLst/>
          </a:prstGeom>
          <a:noFill/>
          <a:effectLst>
            <a:glow rad="127000">
              <a:schemeClr val="tx1"/>
            </a:glow>
          </a:effectLst>
        </p:spPr>
        <p:txBody>
          <a:bodyPr wrap="square" rtlCol="0">
            <a:spAutoFit/>
          </a:bodyPr>
          <a:lstStyle/>
          <a:p>
            <a:pPr algn="ctr" rtl="1">
              <a:lnSpc>
                <a:spcPct val="115000"/>
              </a:lnSpc>
              <a:spcAft>
                <a:spcPts val="0"/>
              </a:spcAft>
            </a:pP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"كاتاكنله (واهاي محمد): تيدق سام يڠ بوروق دڠن يڠ باءيق،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والاوڤون</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a:t>
            </a:r>
            <a:r>
              <a:rPr lang="ar-SA" sz="4400" dirty="0" err="1">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باڽقڽ</a:t>
            </a:r>
            <a:r>
              <a:rPr lang="ar-SA" sz="4400" dirty="0">
                <a:solidFill>
                  <a:srgbClr val="FFFF00"/>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 يڠ بوروق ايت مناريق هاتيمو".</a:t>
            </a:r>
            <a:endParaRPr lang="en-MY" sz="4400" dirty="0">
              <a:solidFill>
                <a:srgbClr val="FFFF00"/>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5FCA9EE-07E1-497C-8116-809BC18BD1A3}"/>
              </a:ext>
            </a:extLst>
          </p:cNvPr>
          <p:cNvSpPr txBox="1"/>
          <p:nvPr/>
        </p:nvSpPr>
        <p:spPr>
          <a:xfrm>
            <a:off x="3218873" y="5237018"/>
            <a:ext cx="5754254" cy="461665"/>
          </a:xfrm>
          <a:prstGeom prst="rect">
            <a:avLst/>
          </a:prstGeom>
          <a:noFill/>
        </p:spPr>
        <p:txBody>
          <a:bodyPr wrap="square" rtlCol="0">
            <a:spAutoFit/>
          </a:bodyPr>
          <a:lstStyle/>
          <a:p>
            <a:pPr algn="ctr" rtl="1"/>
            <a:r>
              <a:rPr lang="ar-SA" sz="2400" dirty="0">
                <a:solidFill>
                  <a:srgbClr val="FFC000"/>
                </a:solidFill>
                <a:effectLst>
                  <a:glow rad="127000">
                    <a:schemeClr val="tx1"/>
                  </a:glow>
                </a:effectLst>
                <a:latin typeface="Amiri" panose="00000500000000000000" pitchFamily="2" charset="-78"/>
                <a:ea typeface="Amiri" panose="00000500000000000000" pitchFamily="2" charset="-78"/>
                <a:cs typeface="Amiri" panose="00000500000000000000" pitchFamily="2" charset="-78"/>
              </a:rPr>
              <a:t>(سو رة المآئدة </a:t>
            </a:r>
            <a:r>
              <a:rPr lang="ar-SA" sz="2400" dirty="0" err="1">
                <a:solidFill>
                  <a:srgbClr val="FFC000"/>
                </a:solidFill>
                <a:effectLst>
                  <a:glow rad="127000">
                    <a:schemeClr val="tx1"/>
                  </a:glow>
                </a:effectLst>
                <a:latin typeface="Amiri" panose="00000500000000000000" pitchFamily="2" charset="-78"/>
                <a:ea typeface="Amiri" panose="00000500000000000000" pitchFamily="2" charset="-78"/>
                <a:cs typeface="Amiri" panose="00000500000000000000" pitchFamily="2" charset="-78"/>
              </a:rPr>
              <a:t>ايات</a:t>
            </a:r>
            <a:r>
              <a:rPr lang="ar-SA" sz="2400" dirty="0">
                <a:solidFill>
                  <a:srgbClr val="FFC000"/>
                </a:solidFill>
                <a:effectLst>
                  <a:glow rad="127000">
                    <a:schemeClr val="tx1"/>
                  </a:glow>
                </a:effectLst>
                <a:latin typeface="Amiri" panose="00000500000000000000" pitchFamily="2" charset="-78"/>
                <a:ea typeface="Amiri" panose="00000500000000000000" pitchFamily="2" charset="-78"/>
                <a:cs typeface="Amiri" panose="00000500000000000000" pitchFamily="2" charset="-78"/>
              </a:rPr>
              <a:t> 100)</a:t>
            </a:r>
            <a:endParaRPr lang="en-MY" sz="2400" dirty="0">
              <a:solidFill>
                <a:srgbClr val="FFC000"/>
              </a:solidFill>
              <a:effectLst>
                <a:glow rad="127000">
                  <a:schemeClr val="tx1"/>
                </a:glow>
              </a:effectLst>
              <a:latin typeface="Amiri" panose="00000500000000000000" pitchFamily="2" charset="-78"/>
              <a:ea typeface="Amiri" panose="00000500000000000000" pitchFamily="2" charset="-78"/>
              <a:cs typeface="Amiri" panose="00000500000000000000" pitchFamily="2" charset="-78"/>
            </a:endParaRPr>
          </a:p>
        </p:txBody>
      </p:sp>
    </p:spTree>
    <p:extLst>
      <p:ext uri="{BB962C8B-B14F-4D97-AF65-F5344CB8AC3E}">
        <p14:creationId xmlns:p14="http://schemas.microsoft.com/office/powerpoint/2010/main" val="1970691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2640723"/>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ايات اين جلس مڠاجركن كيت بهاوا اوكورن كبنرن تيدق دتنتوكن اوليه باڽقڽ ڤڠيكوت، تتاڤي اوليه كسسواينڽ دڠن وحي الله</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8409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4339650"/>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كبنرن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تيدق</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برڬنتوڠ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كڤ دڤوڤولاريتي، دان كباطلن تيدق اكن منجادي بنر هاڽ كران راماي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مڽوكوڠڽ.كريسيس</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يڠ ڤاليڠ بسر هاري اين بوكنله سمات كريسيس ايكونومي اتاو دنيا، تتاڤي كريسيس عقيدة دان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كهيلڠن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كومڤس</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كبنرن</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9036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اڤابيلا عقيدة لوڠڬر، سڬالا نيلاي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موده</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ڬويڠ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مأنسي مولا منوكر معنى دوسا دان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ڤاهلا</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حرام دناماكن كبيبسن، يڠ حلال دكاتاكن كولوت، دان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بنر</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 أڠڬڤ تيدق رياليستيق</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2890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اينله تندا-تندا كروسقن هاتي يڠ دسبوت اوليه علماء ياءيت اڤابيلا مأنسي سوده تيدق مالو اونتوق مننتڠ ڤرينته الله، دان تيدق سڬن اونتوق منورماليساسي دوسا د هادڤن خلايق</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057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فتنه نيلاي يڠ ملندا اومت اين تيدق بوليه دسمبوهكن هاڽ دڠن كمارهن، تتاڤي مستي د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هادڤي</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دڠن علمو دان حكمه. علمو ممبيمبيڠ، حكمه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مننڠكن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كدوا-</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دواڽ</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داتڠ</a:t>
            </a:r>
          </a:p>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درڤد هاتي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توندوق كڤد الله</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3202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0" y="0"/>
            <a:ext cx="12192000" cy="6858000"/>
          </a:xfrm>
          <a:prstGeom prst="rect">
            <a:avLst/>
          </a:prstGeom>
          <a:gradFill flip="none" rotWithShape="1">
            <a:gsLst>
              <a:gs pos="0">
                <a:schemeClr val="tx1">
                  <a:alpha val="2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 name="TextBox 1">
            <a:extLst>
              <a:ext uri="{FF2B5EF4-FFF2-40B4-BE49-F238E27FC236}">
                <a16:creationId xmlns:a16="http://schemas.microsoft.com/office/drawing/2014/main" id="{B8D5F733-B36F-45FA-ABA8-C0A78A670EB1}"/>
              </a:ext>
            </a:extLst>
          </p:cNvPr>
          <p:cNvSpPr txBox="1"/>
          <p:nvPr/>
        </p:nvSpPr>
        <p:spPr>
          <a:xfrm>
            <a:off x="4548152" y="540625"/>
            <a:ext cx="3095694" cy="1015791"/>
          </a:xfrm>
          <a:prstGeom prst="rect">
            <a:avLst/>
          </a:prstGeom>
          <a:gradFill flip="none" rotWithShape="1">
            <a:gsLst>
              <a:gs pos="0">
                <a:srgbClr val="AC8CB2">
                  <a:tint val="66000"/>
                  <a:satMod val="160000"/>
                </a:srgbClr>
              </a:gs>
              <a:gs pos="50000">
                <a:srgbClr val="AC8CB2">
                  <a:tint val="44500"/>
                  <a:satMod val="160000"/>
                </a:srgbClr>
              </a:gs>
              <a:gs pos="100000">
                <a:srgbClr val="AC8CB2">
                  <a:tint val="23500"/>
                  <a:satMod val="160000"/>
                </a:srgbClr>
              </a:gs>
            </a:gsLst>
            <a:lin ang="2700000" scaled="1"/>
            <a:tileRect/>
          </a:gradFill>
          <a:ln>
            <a:solidFill>
              <a:srgbClr val="AC8CB2"/>
            </a:solidFill>
          </a:ln>
          <a:effectLst/>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rtl="1">
              <a:defRPr/>
            </a:pPr>
            <a:r>
              <a:rPr lang="ar-SA" sz="6001" kern="0" dirty="0">
                <a:ln w="3175" cmpd="sng">
                  <a:solidFill>
                    <a:srgbClr val="FFFF00"/>
                  </a:solidFill>
                  <a:prstDash val="solid"/>
                </a:ln>
                <a:solidFill>
                  <a:srgbClr val="FFFF00"/>
                </a:solidFill>
                <a:effectLst>
                  <a:glow rad="635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rPr>
              <a:t>شهادة</a:t>
            </a:r>
            <a:endParaRPr lang="en-MY" sz="6001" kern="0" dirty="0">
              <a:ln w="3175" cmpd="sng">
                <a:solidFill>
                  <a:srgbClr val="FFFF00"/>
                </a:solidFill>
                <a:prstDash val="solid"/>
              </a:ln>
              <a:solidFill>
                <a:srgbClr val="FFFF00"/>
              </a:solidFill>
              <a:effectLst>
                <a:glow rad="635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
        <p:nvSpPr>
          <p:cNvPr id="4" name="TextBox 3">
            <a:extLst>
              <a:ext uri="{FF2B5EF4-FFF2-40B4-BE49-F238E27FC236}">
                <a16:creationId xmlns:a16="http://schemas.microsoft.com/office/drawing/2014/main" id="{2D60E03D-D39E-4322-B6B1-384313C35C32}"/>
              </a:ext>
            </a:extLst>
          </p:cNvPr>
          <p:cNvSpPr txBox="1"/>
          <p:nvPr/>
        </p:nvSpPr>
        <p:spPr>
          <a:xfrm>
            <a:off x="1424353" y="2712536"/>
            <a:ext cx="9343293" cy="2481449"/>
          </a:xfrm>
          <a:prstGeom prst="rect">
            <a:avLst/>
          </a:prstGeom>
          <a:noFill/>
          <a:effectLst>
            <a:glow rad="774700">
              <a:schemeClr val="tx1">
                <a:alpha val="0"/>
              </a:schemeClr>
            </a:glow>
          </a:effectLst>
        </p:spPr>
        <p:txBody>
          <a:bodyPr wrap="square" rtlCol="0">
            <a:spAutoFit/>
          </a:bodyPr>
          <a:lstStyle/>
          <a:p>
            <a:pPr lvl="0" algn="ctr" rtl="1">
              <a:lnSpc>
                <a:spcPct val="150000"/>
              </a:lnSpc>
            </a:pPr>
            <a:r>
              <a:rPr lang="ar-SA" sz="5400" dirty="0">
                <a:solidFill>
                  <a:srgbClr val="FFFF00"/>
                </a:solidFill>
                <a:effectLst>
                  <a:glow rad="127000">
                    <a:schemeClr val="tx1"/>
                  </a:glow>
                </a:effectLst>
                <a:ea typeface="Amiri" panose="00000500000000000000" pitchFamily="2" charset="-78"/>
                <a:cs typeface="Amiri" panose="00000500000000000000" pitchFamily="2" charset="-78"/>
              </a:rPr>
              <a:t>أَشْهَدُ أَنْ لَا إِلَهَ إِلاَ اللهُ وَحْدَهُ لَا شَرِيكَ لَهُ</a:t>
            </a:r>
            <a:endParaRPr lang="en-US" sz="5400" dirty="0">
              <a:solidFill>
                <a:srgbClr val="FFFF00"/>
              </a:solidFill>
              <a:effectLst>
                <a:glow rad="127000">
                  <a:schemeClr val="tx1"/>
                </a:glow>
              </a:effectLst>
              <a:ea typeface="Amiri" panose="00000500000000000000" pitchFamily="2" charset="-78"/>
              <a:cs typeface="Amiri" panose="00000500000000000000" pitchFamily="2" charset="-78"/>
            </a:endParaRPr>
          </a:p>
          <a:p>
            <a:pPr lvl="0" algn="ctr">
              <a:lnSpc>
                <a:spcPct val="150000"/>
              </a:lnSpc>
            </a:pPr>
            <a:r>
              <a:rPr lang="ar-SA" sz="5400" dirty="0">
                <a:solidFill>
                  <a:srgbClr val="FFFF00"/>
                </a:solidFill>
                <a:effectLst>
                  <a:glow rad="127000">
                    <a:schemeClr val="tx1"/>
                  </a:glow>
                </a:effectLst>
                <a:ea typeface="Amiri" panose="00000500000000000000" pitchFamily="2" charset="-78"/>
                <a:cs typeface="Amiri" panose="00000500000000000000" pitchFamily="2" charset="-78"/>
              </a:rPr>
              <a:t>وَأَشْهَدُ أَنَّ مُحَمَّدًا عَبْدُهُ وَرَسُولُهُ</a:t>
            </a:r>
            <a:endParaRPr lang="en-MY" sz="5400" dirty="0">
              <a:solidFill>
                <a:srgbClr val="FFFF00"/>
              </a:solidFill>
              <a:effectLst>
                <a:glow rad="127000">
                  <a:schemeClr val="tx1"/>
                </a:glow>
              </a:effectLst>
            </a:endParaRPr>
          </a:p>
        </p:txBody>
      </p:sp>
    </p:spTree>
    <p:extLst>
      <p:ext uri="{BB962C8B-B14F-4D97-AF65-F5344CB8AC3E}">
        <p14:creationId xmlns:p14="http://schemas.microsoft.com/office/powerpoint/2010/main" val="387373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1" y="0"/>
            <a:ext cx="12192000" cy="6858000"/>
          </a:xfrm>
          <a:prstGeom prst="rect">
            <a:avLst/>
          </a:prstGeom>
          <a:gradFill flip="none" rotWithShape="1">
            <a:gsLst>
              <a:gs pos="0">
                <a:schemeClr val="tx1">
                  <a:alpha val="41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TextBox 8">
            <a:extLst>
              <a:ext uri="{FF2B5EF4-FFF2-40B4-BE49-F238E27FC236}">
                <a16:creationId xmlns:a16="http://schemas.microsoft.com/office/drawing/2014/main" id="{13538956-715F-41F5-B283-CC7148C0390C}"/>
              </a:ext>
            </a:extLst>
          </p:cNvPr>
          <p:cNvSpPr txBox="1"/>
          <p:nvPr/>
        </p:nvSpPr>
        <p:spPr>
          <a:xfrm>
            <a:off x="507633" y="3815311"/>
            <a:ext cx="11028950" cy="854080"/>
          </a:xfrm>
          <a:prstGeom prst="rect">
            <a:avLst/>
          </a:prstGeom>
          <a:noFill/>
          <a:effectLst>
            <a:glow rad="127000">
              <a:schemeClr val="tx1"/>
            </a:glow>
          </a:effectLst>
        </p:spPr>
        <p:txBody>
          <a:bodyPr wrap="square" rtlCol="0">
            <a:spAutoFit/>
          </a:bodyPr>
          <a:lstStyle/>
          <a:p>
            <a:pPr algn="ctr" rtl="1">
              <a:lnSpc>
                <a:spcPct val="150000"/>
              </a:lnSpc>
              <a:spcAft>
                <a:spcPts val="0"/>
              </a:spcAft>
            </a:pPr>
            <a:r>
              <a:rPr lang="ar-SA" sz="3600" dirty="0">
                <a:solidFill>
                  <a:schemeClr val="bg1"/>
                </a:solidFill>
                <a:effectLst>
                  <a:glow rad="127000">
                    <a:schemeClr val="tx1"/>
                  </a:glow>
                </a:effectLst>
                <a:ea typeface="Calibri" panose="020F0502020204030204" pitchFamily="34" charset="0"/>
                <a:cs typeface="Amiri" panose="00000500000000000000" pitchFamily="2" charset="-78"/>
              </a:rPr>
              <a:t>"سروله ك جالن توهنمو دڠن حكمه دان </a:t>
            </a:r>
            <a:r>
              <a:rPr lang="ar-SA" sz="3600" dirty="0" err="1">
                <a:solidFill>
                  <a:schemeClr val="bg1"/>
                </a:solidFill>
                <a:effectLst>
                  <a:glow rad="127000">
                    <a:schemeClr val="tx1"/>
                  </a:glow>
                </a:effectLst>
                <a:ea typeface="Calibri" panose="020F0502020204030204" pitchFamily="34" charset="0"/>
                <a:cs typeface="Amiri" panose="00000500000000000000" pitchFamily="2" charset="-78"/>
              </a:rPr>
              <a:t>نصيحت</a:t>
            </a:r>
            <a:r>
              <a:rPr lang="ar-SA" sz="36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36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3600" dirty="0">
                <a:solidFill>
                  <a:schemeClr val="bg1"/>
                </a:solidFill>
                <a:effectLst>
                  <a:glow rad="127000">
                    <a:schemeClr val="tx1"/>
                  </a:glow>
                </a:effectLst>
                <a:ea typeface="Calibri" panose="020F0502020204030204" pitchFamily="34" charset="0"/>
                <a:cs typeface="Amiri" panose="00000500000000000000" pitchFamily="2" charset="-78"/>
              </a:rPr>
              <a:t> باءيق"</a:t>
            </a:r>
            <a:endParaRPr lang="en-MY" sz="3600" dirty="0">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3E1E3F57-C580-45CA-B45D-107E41245AA6}"/>
              </a:ext>
            </a:extLst>
          </p:cNvPr>
          <p:cNvSpPr txBox="1"/>
          <p:nvPr/>
        </p:nvSpPr>
        <p:spPr>
          <a:xfrm>
            <a:off x="3855086" y="5327246"/>
            <a:ext cx="4980589" cy="584775"/>
          </a:xfrm>
          <a:prstGeom prst="rect">
            <a:avLst/>
          </a:prstGeom>
          <a:noFill/>
        </p:spPr>
        <p:txBody>
          <a:bodyPr wrap="square" rtlCol="0">
            <a:spAutoFit/>
          </a:bodyPr>
          <a:lstStyle/>
          <a:p>
            <a:pPr algn="ctr"/>
            <a:r>
              <a:rPr lang="ar-SA" sz="3200" dirty="0">
                <a:solidFill>
                  <a:srgbClr val="FFC000"/>
                </a:solidFill>
                <a:effectLst>
                  <a:glow rad="127000">
                    <a:schemeClr val="tx1"/>
                  </a:glow>
                </a:effectLst>
                <a:ea typeface="Calibri" panose="020F0502020204030204" pitchFamily="34" charset="0"/>
                <a:cs typeface="Amiri" panose="00000500000000000000" pitchFamily="2" charset="-78"/>
              </a:rPr>
              <a:t>(سورة النحل ايات 125 )</a:t>
            </a:r>
            <a:endParaRPr lang="en-MY" sz="3200" dirty="0">
              <a:solidFill>
                <a:srgbClr val="FFC000"/>
              </a:solidFill>
              <a:effectLst>
                <a:glow rad="127000">
                  <a:schemeClr val="tx1"/>
                </a:glow>
              </a:effectLst>
            </a:endParaRPr>
          </a:p>
        </p:txBody>
      </p:sp>
      <p:sp>
        <p:nvSpPr>
          <p:cNvPr id="5" name="TextBox 4">
            <a:extLst>
              <a:ext uri="{FF2B5EF4-FFF2-40B4-BE49-F238E27FC236}">
                <a16:creationId xmlns:a16="http://schemas.microsoft.com/office/drawing/2014/main" id="{9B54DABE-718C-4BC3-B3DF-1ACFD144719C}"/>
              </a:ext>
            </a:extLst>
          </p:cNvPr>
          <p:cNvSpPr txBox="1"/>
          <p:nvPr/>
        </p:nvSpPr>
        <p:spPr>
          <a:xfrm>
            <a:off x="3705724" y="806849"/>
            <a:ext cx="4780547" cy="946485"/>
          </a:xfrm>
          <a:prstGeom prst="rect">
            <a:avLst/>
          </a:prstGeom>
          <a:solidFill>
            <a:srgbClr val="F3DDE8"/>
          </a:solid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txBody>
          <a:bodyPr wrap="square" rtlCol="0">
            <a:spAutoFit/>
          </a:bodyPr>
          <a:lstStyle/>
          <a:p>
            <a:pPr lvl="0" algn="ctr" rtl="1">
              <a:defRPr/>
            </a:pPr>
            <a:r>
              <a:rPr lang="ar-SA" sz="5400" dirty="0">
                <a:solidFill>
                  <a:srgbClr val="FFFF00"/>
                </a:solidFill>
                <a:effectLst>
                  <a:glow rad="127000">
                    <a:prstClr val="black"/>
                  </a:glow>
                </a:effectLst>
                <a:latin typeface="Arabic Typesetting" panose="03020402040406030203" pitchFamily="66" charset="-78"/>
                <a:ea typeface="Calibri" panose="020F0502020204030204" pitchFamily="34" charset="0"/>
                <a:cs typeface="Arabic Typesetting" panose="03020402040406030203" pitchFamily="66" charset="-78"/>
              </a:rPr>
              <a:t>فرمان الله سبحانه وتعالى </a:t>
            </a:r>
            <a:endParaRPr lang="en-MY" sz="5400" kern="0" dirty="0">
              <a:ln w="3175" cmpd="sng">
                <a:solidFill>
                  <a:srgbClr val="FFFF00"/>
                </a:solidFill>
                <a:prstDash val="solid"/>
              </a:ln>
              <a:solidFill>
                <a:srgbClr val="FFFF00"/>
              </a:solidFill>
              <a:effectLst>
                <a:glow rad="1270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
        <p:nvSpPr>
          <p:cNvPr id="6" name="TextBox 5">
            <a:extLst>
              <a:ext uri="{FF2B5EF4-FFF2-40B4-BE49-F238E27FC236}">
                <a16:creationId xmlns:a16="http://schemas.microsoft.com/office/drawing/2014/main" id="{0B9737A7-3CDC-49CC-A325-AE707CD99F4C}"/>
              </a:ext>
            </a:extLst>
          </p:cNvPr>
          <p:cNvSpPr txBox="1"/>
          <p:nvPr/>
        </p:nvSpPr>
        <p:spPr>
          <a:xfrm>
            <a:off x="126997" y="2411189"/>
            <a:ext cx="11938000" cy="1124923"/>
          </a:xfrm>
          <a:prstGeom prst="rect">
            <a:avLst/>
          </a:prstGeom>
          <a:noFill/>
        </p:spPr>
        <p:txBody>
          <a:bodyPr vert="horz"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70000"/>
              </a:lnSpc>
            </a:pPr>
            <a:r>
              <a:rPr lang="ar-SA" sz="4400" dirty="0">
                <a:solidFill>
                  <a:srgbClr val="FFFF00"/>
                </a:solidFill>
                <a:effectLst>
                  <a:glow rad="127000">
                    <a:schemeClr val="tx1"/>
                  </a:glow>
                </a:effectLst>
                <a:latin typeface="QCF4_Hafs_22_W" panose="00000400000000000000" pitchFamily="2" charset="0"/>
              </a:rPr>
              <a:t> </a:t>
            </a:r>
            <a:r>
              <a:rPr lang="en-MY" sz="4400" dirty="0">
                <a:solidFill>
                  <a:srgbClr val="FFFF00"/>
                </a:solidFill>
                <a:effectLst>
                  <a:glow rad="127000">
                    <a:schemeClr val="tx1"/>
                  </a:glow>
                </a:effectLst>
                <a:latin typeface="QCF4_Hafs_22_W" panose="00000400000000000000" pitchFamily="2" charset="0"/>
              </a:rPr>
              <a:t></a:t>
            </a:r>
            <a:r>
              <a:rPr lang="ar-SA" sz="4400" dirty="0">
                <a:solidFill>
                  <a:srgbClr val="FFFF00"/>
                </a:solidFill>
                <a:effectLst>
                  <a:glow rad="127000">
                    <a:schemeClr val="tx1"/>
                  </a:glow>
                </a:effectLst>
                <a:latin typeface="QCF4_Hafs_22_W" panose="00000400000000000000" pitchFamily="2" charset="0"/>
              </a:rPr>
              <a:t> </a:t>
            </a:r>
            <a:r>
              <a:rPr lang="en-MY" sz="4400" dirty="0">
                <a:solidFill>
                  <a:srgbClr val="FFFF00"/>
                </a:solidFill>
                <a:effectLst>
                  <a:glow rad="127000">
                    <a:schemeClr val="tx1"/>
                  </a:glow>
                </a:effectLst>
                <a:latin typeface="QCF4_Hafs_22_W" panose="00000400000000000000" pitchFamily="2" charset="0"/>
              </a:rPr>
              <a:t></a:t>
            </a:r>
            <a:r>
              <a:rPr lang="ar-SA" sz="4400" dirty="0">
                <a:solidFill>
                  <a:srgbClr val="FFFF00"/>
                </a:solidFill>
                <a:effectLst>
                  <a:glow rad="127000">
                    <a:schemeClr val="tx1"/>
                  </a:glow>
                </a:effectLst>
                <a:latin typeface="QCF4_Hafs_22_W" panose="00000400000000000000" pitchFamily="2" charset="0"/>
              </a:rPr>
              <a:t> </a:t>
            </a:r>
            <a:r>
              <a:rPr lang="en-MY" sz="4400" dirty="0">
                <a:solidFill>
                  <a:srgbClr val="FFFF00"/>
                </a:solidFill>
                <a:effectLst>
                  <a:glow rad="127000">
                    <a:schemeClr val="tx1"/>
                  </a:glow>
                </a:effectLst>
                <a:latin typeface="QCF4_Hafs_22_W" panose="00000400000000000000" pitchFamily="2" charset="0"/>
              </a:rPr>
              <a:t></a:t>
            </a:r>
            <a:r>
              <a:rPr lang="ar-SA" sz="4400" dirty="0">
                <a:solidFill>
                  <a:srgbClr val="FFFF00"/>
                </a:solidFill>
                <a:effectLst>
                  <a:glow rad="127000">
                    <a:schemeClr val="tx1"/>
                  </a:glow>
                </a:effectLst>
                <a:latin typeface="QCF4_Hafs_22_W" panose="00000400000000000000" pitchFamily="2" charset="0"/>
              </a:rPr>
              <a:t> </a:t>
            </a:r>
            <a:r>
              <a:rPr lang="en-MY" sz="4400" dirty="0">
                <a:solidFill>
                  <a:srgbClr val="FFFF00"/>
                </a:solidFill>
                <a:effectLst>
                  <a:glow rad="127000">
                    <a:schemeClr val="tx1"/>
                  </a:glow>
                </a:effectLst>
                <a:latin typeface="QCF4_Hafs_22_W" panose="00000400000000000000" pitchFamily="2" charset="0"/>
              </a:rPr>
              <a:t></a:t>
            </a:r>
            <a:r>
              <a:rPr lang="ar-SA" sz="4400" dirty="0">
                <a:solidFill>
                  <a:srgbClr val="FFFF00"/>
                </a:solidFill>
                <a:effectLst>
                  <a:glow rad="127000">
                    <a:schemeClr val="tx1"/>
                  </a:glow>
                </a:effectLst>
                <a:latin typeface="QCF4_Hafs_22_W" panose="00000400000000000000" pitchFamily="2" charset="0"/>
              </a:rPr>
              <a:t> </a:t>
            </a:r>
            <a:r>
              <a:rPr lang="en-MY" sz="4400" dirty="0">
                <a:solidFill>
                  <a:srgbClr val="FFFF00"/>
                </a:solidFill>
                <a:effectLst>
                  <a:glow rad="127000">
                    <a:schemeClr val="tx1"/>
                  </a:glow>
                </a:effectLst>
                <a:latin typeface="QCF4_Hafs_22_W" panose="00000400000000000000" pitchFamily="2" charset="0"/>
              </a:rPr>
              <a:t></a:t>
            </a:r>
            <a:r>
              <a:rPr lang="ar-SA" sz="4400" dirty="0">
                <a:solidFill>
                  <a:srgbClr val="FFFF00"/>
                </a:solidFill>
                <a:effectLst>
                  <a:glow rad="127000">
                    <a:schemeClr val="tx1"/>
                  </a:glow>
                </a:effectLst>
                <a:latin typeface="QCF4_Hafs_22_W" panose="00000400000000000000" pitchFamily="2" charset="0"/>
              </a:rPr>
              <a:t> </a:t>
            </a:r>
            <a:r>
              <a:rPr lang="en-MY" sz="4400" dirty="0">
                <a:solidFill>
                  <a:srgbClr val="FFFF00"/>
                </a:solidFill>
                <a:effectLst>
                  <a:glow rad="127000">
                    <a:schemeClr val="tx1"/>
                  </a:glow>
                </a:effectLst>
                <a:latin typeface="QCF4_Hafs_22_W" panose="00000400000000000000" pitchFamily="2" charset="0"/>
              </a:rPr>
              <a:t></a:t>
            </a:r>
            <a:r>
              <a:rPr lang="ar-SA" sz="4400" dirty="0">
                <a:solidFill>
                  <a:srgbClr val="FFFF00"/>
                </a:solidFill>
                <a:effectLst>
                  <a:glow rad="127000">
                    <a:schemeClr val="tx1"/>
                  </a:glow>
                </a:effectLst>
                <a:latin typeface="QCF4_Hafs_22_W" panose="00000400000000000000" pitchFamily="2" charset="0"/>
              </a:rPr>
              <a:t> </a:t>
            </a:r>
            <a:r>
              <a:rPr lang="en-MY" sz="4400" dirty="0">
                <a:solidFill>
                  <a:srgbClr val="FFFF00"/>
                </a:solidFill>
                <a:effectLst>
                  <a:glow rad="127000">
                    <a:schemeClr val="tx1"/>
                  </a:glow>
                </a:effectLst>
                <a:latin typeface="QCF4_Hafs_22_W" panose="00000400000000000000" pitchFamily="2" charset="0"/>
              </a:rPr>
              <a:t></a:t>
            </a:r>
          </a:p>
        </p:txBody>
      </p:sp>
    </p:spTree>
    <p:extLst>
      <p:ext uri="{BB962C8B-B14F-4D97-AF65-F5344CB8AC3E}">
        <p14:creationId xmlns:p14="http://schemas.microsoft.com/office/powerpoint/2010/main" val="3869215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مك دالم بردعوه، جاڠنله كيت منجادي كراس سهيڠڬ منولق مأنسي، دان جاڠن ڤولا لمبيق سهيڠڬ ملوڤاكن ڤرينسيڤ. كبنرن مستي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دسمڤايكن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دڠن كاسيه، تتاڤي كاسيه يڠ برڤقسيكن ايمان، بوكن إ يموسي</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3735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علماء مڽبوت بهاوا ساله ساتو تندا اخير زمان اياله مأنسي منچاري اڬام يڠ سسواي دڠن سليراڽ، بوكن جيواڽ. مريك ماهو اسلام يڠ ممودهكن هاوا نفسو، بوكن اسلام يڠ ممبيمبيڠ نفسو</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5899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اوليه ايت، توڬس كيت سباڬاي اومت اسلام بوكن سقدر منولق كباطلن،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تتاڤي</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مڠهيدوڤكن كمبالي كبنرن دالم ديري دان مشاركت. مولاكن دڠن ديري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ڤربتولكن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نية، برسيهكن هاتي، قواتكن ڤرينسيڤ</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2079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2640723"/>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كمودين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كلوارڬ</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ديديق انق-انق اڬر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چينتا</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كڤد</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اسلام،</a:t>
            </a:r>
          </a:p>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بوكن سقدر كران عادة، تتاڤي كران يقين اي بنر. مشاركت ڤولا ڤرلو منجادي بينتيڠ نيلاي</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3341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اڤابيلا مليهت فتنه،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جاڠن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دسيبركن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اڤابيلا مليهت كبنرن، ڤرتاهنكن.كبنرن ايت ماهل. اي تيدق د جوال د ڤاسر، دان تيدق د بلي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دڠن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هرتا. اي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لاهير</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درڤد</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هاتي يڠ جوجور دان ايمان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كوكوه</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647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2" y="1536196"/>
            <a:ext cx="11254836" cy="2640723"/>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كبنرن ايت عبارت ڤليتا د تڠه مالم يڠ ڬلڤ. موڠكين كچيل چهايڽ، تتاڤي اي چوكوڤ اونتوق منونجوقكن جالن</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857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1" y="1536196"/>
            <a:ext cx="11291783" cy="3490186"/>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سسياڤا</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يڠ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برڤاليڠ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درڤدڽ</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اكن تروس مرابا-رابا دالم كڬلڤن.كبنرن جو ڬ عبارت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ڤوهون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يڠ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براكر د بومي دان منجولڠ ك لاڠيت.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اكرڽ</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اياله ايمان، باتڠڽ اياله علمو، دان بواهڽ اياله عمل</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2994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132F7-C559-45D5-A90B-A3825CB8CE9D}"/>
              </a:ext>
            </a:extLst>
          </p:cNvPr>
          <p:cNvSpPr/>
          <p:nvPr/>
        </p:nvSpPr>
        <p:spPr>
          <a:xfrm>
            <a:off x="0" y="0"/>
            <a:ext cx="12192000" cy="6858000"/>
          </a:xfrm>
          <a:prstGeom prst="rect">
            <a:avLst/>
          </a:prstGeom>
          <a:gradFill flip="none" rotWithShape="0">
            <a:gsLst>
              <a:gs pos="0">
                <a:schemeClr val="tx1">
                  <a:alpha val="65000"/>
                </a:schemeClr>
              </a:gs>
              <a:gs pos="100000">
                <a:schemeClr val="tx1">
                  <a:lumMod val="85000"/>
                  <a:lumOff val="15000"/>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8" name="TextBox 7">
            <a:extLst>
              <a:ext uri="{FF2B5EF4-FFF2-40B4-BE49-F238E27FC236}">
                <a16:creationId xmlns:a16="http://schemas.microsoft.com/office/drawing/2014/main" id="{F3AA769B-DFF5-4877-BCA5-FBE3E95BE06B}"/>
              </a:ext>
            </a:extLst>
          </p:cNvPr>
          <p:cNvSpPr txBox="1"/>
          <p:nvPr/>
        </p:nvSpPr>
        <p:spPr>
          <a:xfrm>
            <a:off x="558471" y="1536196"/>
            <a:ext cx="11291783" cy="4339650"/>
          </a:xfrm>
          <a:prstGeom prst="rect">
            <a:avLst/>
          </a:prstGeom>
          <a:noFill/>
          <a:effectLst>
            <a:glow rad="63500">
              <a:schemeClr val="accent1">
                <a:satMod val="175000"/>
                <a:alpha val="40000"/>
              </a:schemeClr>
            </a:glow>
          </a:effectLst>
        </p:spPr>
        <p:txBody>
          <a:bodyPr wrap="square" rtlCol="0">
            <a:spAutoFit/>
          </a:bodyPr>
          <a:lstStyle/>
          <a:p>
            <a:pPr algn="just" rtl="1">
              <a:lnSpc>
                <a:spcPct val="115000"/>
              </a:lnSpc>
              <a:spcAft>
                <a:spcPts val="0"/>
              </a:spcAft>
            </a:pP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جك اكر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ترچابوت</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ڤوهون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ايت اكن تومبڠ والاو كليهتن بسر. سباليقڽ،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كباطلن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سڤرتي</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اسڤ منوتوڤ ڤندڠن سكتيكا، تتاڤي هيلڠ د تيوڤ اڠين ماس. اورڠ يڠ مڠيكوتي كباطلن أومڤام مڠجر بايڠ، سماكين دكجر، سماكين جاءوه اي برلاري</a:t>
            </a:r>
            <a:endParaRPr lang="en-MY" sz="4800" dirty="0">
              <a:ln w="19050">
                <a:noFill/>
              </a:ln>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297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1" y="0"/>
            <a:ext cx="12192000" cy="6858000"/>
          </a:xfrm>
          <a:prstGeom prst="rect">
            <a:avLst/>
          </a:prstGeom>
          <a:gradFill flip="none" rotWithShape="1">
            <a:gsLst>
              <a:gs pos="0">
                <a:schemeClr val="tx1">
                  <a:alpha val="50000"/>
                </a:schemeClr>
              </a:gs>
              <a:gs pos="100000">
                <a:schemeClr val="tx1">
                  <a:alpha val="20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 name="Rectangle: Rounded Corners 5">
            <a:extLst>
              <a:ext uri="{FF2B5EF4-FFF2-40B4-BE49-F238E27FC236}">
                <a16:creationId xmlns:a16="http://schemas.microsoft.com/office/drawing/2014/main" id="{B0B844E3-B377-439F-935F-49D3F81519F1}"/>
              </a:ext>
            </a:extLst>
          </p:cNvPr>
          <p:cNvSpPr/>
          <p:nvPr/>
        </p:nvSpPr>
        <p:spPr>
          <a:xfrm>
            <a:off x="3828472" y="641835"/>
            <a:ext cx="4535055" cy="1016796"/>
          </a:xfrm>
          <a:prstGeom prst="round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dirty="0">
                <a:effectLst>
                  <a:glow rad="127000">
                    <a:schemeClr val="tx1"/>
                  </a:glow>
                </a:effectLst>
                <a:latin typeface="Amiri" panose="00000500000000000000" pitchFamily="2" charset="-78"/>
                <a:ea typeface="Amiri" panose="00000500000000000000" pitchFamily="2" charset="-78"/>
                <a:cs typeface="Amiri" panose="00000500000000000000" pitchFamily="2" charset="-78"/>
              </a:rPr>
              <a:t>كسيمڤولن خطبة</a:t>
            </a:r>
            <a:endParaRPr lang="en-MY" sz="4400" dirty="0">
              <a:effectLst>
                <a:glow rad="127000">
                  <a:schemeClr val="tx1"/>
                </a:glow>
              </a:effectLst>
              <a:latin typeface="Amiri" panose="00000500000000000000" pitchFamily="2" charset="-78"/>
              <a:ea typeface="Amiri" panose="00000500000000000000" pitchFamily="2" charset="-78"/>
              <a:cs typeface="Amiri" panose="00000500000000000000" pitchFamily="2" charset="-78"/>
            </a:endParaRPr>
          </a:p>
        </p:txBody>
      </p:sp>
      <p:sp>
        <p:nvSpPr>
          <p:cNvPr id="2" name="TextBox 1">
            <a:extLst>
              <a:ext uri="{FF2B5EF4-FFF2-40B4-BE49-F238E27FC236}">
                <a16:creationId xmlns:a16="http://schemas.microsoft.com/office/drawing/2014/main" id="{3C4CAF73-E84C-48C1-A3E5-9AC39B57C61C}"/>
              </a:ext>
            </a:extLst>
          </p:cNvPr>
          <p:cNvSpPr txBox="1"/>
          <p:nvPr/>
        </p:nvSpPr>
        <p:spPr>
          <a:xfrm>
            <a:off x="571520" y="2734821"/>
            <a:ext cx="10882707" cy="3046988"/>
          </a:xfrm>
          <a:prstGeom prst="rect">
            <a:avLst/>
          </a:prstGeom>
          <a:noFill/>
        </p:spPr>
        <p:txBody>
          <a:bodyPr wrap="square" rtlCol="0">
            <a:spAutoFit/>
          </a:bodyPr>
          <a:lstStyle/>
          <a:p>
            <a:pPr algn="just" rtl="1"/>
            <a:r>
              <a:rPr lang="ar-SA" sz="4800" dirty="0">
                <a:solidFill>
                  <a:schemeClr val="bg1"/>
                </a:solidFill>
                <a:effectLst>
                  <a:glow rad="127000">
                    <a:schemeClr val="tx1"/>
                  </a:glow>
                </a:effectLst>
                <a:ea typeface="Calibri" panose="020F0502020204030204" pitchFamily="34" charset="0"/>
                <a:cs typeface="Amiri" panose="00000500000000000000" pitchFamily="2" charset="-78"/>
              </a:rPr>
              <a:t>كبنرن اداله اساس عقيدة دان توڠڬق اومت.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برڤڬڠله</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كڤدڽ</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والاو سلوروه دنيا منولق. كران كبنرن بوكن ميليق ماجوريتي، تتاڤي ميليق مريك يڠ برايمان دان</a:t>
            </a:r>
          </a:p>
          <a:p>
            <a:pPr algn="just" rtl="1"/>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جوجور كڤد الله</a:t>
            </a:r>
            <a:endParaRPr lang="en-MY" sz="4800" dirty="0">
              <a:solidFill>
                <a:schemeClr val="bg1"/>
              </a:solidFill>
              <a:effectLst>
                <a:glow rad="127000">
                  <a:schemeClr val="tx1"/>
                </a:glow>
              </a:effectLst>
            </a:endParaRPr>
          </a:p>
        </p:txBody>
      </p:sp>
      <p:grpSp>
        <p:nvGrpSpPr>
          <p:cNvPr id="9" name="Group 8">
            <a:extLst>
              <a:ext uri="{FF2B5EF4-FFF2-40B4-BE49-F238E27FC236}">
                <a16:creationId xmlns:a16="http://schemas.microsoft.com/office/drawing/2014/main" id="{9986A011-CD15-46F9-BF1C-55B0D04EDF8C}"/>
              </a:ext>
            </a:extLst>
          </p:cNvPr>
          <p:cNvGrpSpPr/>
          <p:nvPr/>
        </p:nvGrpSpPr>
        <p:grpSpPr>
          <a:xfrm>
            <a:off x="9157658" y="1671092"/>
            <a:ext cx="2433978" cy="832159"/>
            <a:chOff x="4072311" y="667625"/>
            <a:chExt cx="4047379" cy="1016796"/>
          </a:xfrm>
        </p:grpSpPr>
        <p:sp>
          <p:nvSpPr>
            <p:cNvPr id="10" name="Rectangle: Rounded Corners 9">
              <a:extLst>
                <a:ext uri="{FF2B5EF4-FFF2-40B4-BE49-F238E27FC236}">
                  <a16:creationId xmlns:a16="http://schemas.microsoft.com/office/drawing/2014/main" id="{CAAA6892-90AC-404A-A885-17AE9D806E58}"/>
                </a:ext>
              </a:extLst>
            </p:cNvPr>
            <p:cNvSpPr/>
            <p:nvPr/>
          </p:nvSpPr>
          <p:spPr>
            <a:xfrm>
              <a:off x="4437147" y="667625"/>
              <a:ext cx="3317706" cy="1016796"/>
            </a:xfrm>
            <a:prstGeom prst="roundRect">
              <a:avLst/>
            </a:prstGeom>
            <a:solidFill>
              <a:schemeClr val="accent6">
                <a:lumMod val="60000"/>
                <a:lumOff val="4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200" dirty="0"/>
            </a:p>
          </p:txBody>
        </p:sp>
        <p:sp>
          <p:nvSpPr>
            <p:cNvPr id="11" name="TextBox 10">
              <a:extLst>
                <a:ext uri="{FF2B5EF4-FFF2-40B4-BE49-F238E27FC236}">
                  <a16:creationId xmlns:a16="http://schemas.microsoft.com/office/drawing/2014/main" id="{52EDCF8B-9117-4B30-94AA-A93DCBE67DFF}"/>
                </a:ext>
              </a:extLst>
            </p:cNvPr>
            <p:cNvSpPr txBox="1"/>
            <p:nvPr/>
          </p:nvSpPr>
          <p:spPr>
            <a:xfrm>
              <a:off x="4072311" y="667625"/>
              <a:ext cx="4047379" cy="729430"/>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3600" b="1" dirty="0">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ڤرتام:</a:t>
              </a:r>
              <a:endParaRPr lang="en-MY" sz="2000" dirty="0">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933004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0" y="0"/>
            <a:ext cx="12192000" cy="6858000"/>
          </a:xfrm>
          <a:prstGeom prst="rect">
            <a:avLst/>
          </a:prstGeom>
          <a:gradFill flip="none" rotWithShape="1">
            <a:gsLst>
              <a:gs pos="0">
                <a:schemeClr val="tx1">
                  <a:alpha val="2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 name="TextBox 1">
            <a:extLst>
              <a:ext uri="{FF2B5EF4-FFF2-40B4-BE49-F238E27FC236}">
                <a16:creationId xmlns:a16="http://schemas.microsoft.com/office/drawing/2014/main" id="{B8D5F733-B36F-45FA-ABA8-C0A78A670EB1}"/>
              </a:ext>
            </a:extLst>
          </p:cNvPr>
          <p:cNvSpPr txBox="1"/>
          <p:nvPr/>
        </p:nvSpPr>
        <p:spPr>
          <a:xfrm>
            <a:off x="4548152" y="700096"/>
            <a:ext cx="3095694" cy="923330"/>
          </a:xfrm>
          <a:prstGeom prst="rect">
            <a:avLst/>
          </a:prstGeom>
          <a:gradFill flip="none" rotWithShape="1">
            <a:gsLst>
              <a:gs pos="0">
                <a:srgbClr val="AC8CB2">
                  <a:tint val="66000"/>
                  <a:satMod val="160000"/>
                </a:srgbClr>
              </a:gs>
              <a:gs pos="50000">
                <a:srgbClr val="AC8CB2">
                  <a:tint val="44500"/>
                  <a:satMod val="160000"/>
                </a:srgbClr>
              </a:gs>
              <a:gs pos="100000">
                <a:srgbClr val="AC8CB2">
                  <a:tint val="23500"/>
                  <a:satMod val="160000"/>
                </a:srgbClr>
              </a:gs>
            </a:gsLst>
            <a:lin ang="2700000" scaled="1"/>
            <a:tileRect/>
          </a:gradFill>
          <a:ln>
            <a:solidFill>
              <a:srgbClr val="AC8CB2"/>
            </a:solidFill>
          </a:ln>
          <a:effectLst/>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rtl="1">
              <a:defRPr/>
            </a:pPr>
            <a:r>
              <a:rPr lang="ar-SA" sz="5400" kern="0" dirty="0">
                <a:ln w="3175" cmpd="sng">
                  <a:solidFill>
                    <a:srgbClr val="FFFF00"/>
                  </a:solidFill>
                  <a:prstDash val="solid"/>
                </a:ln>
                <a:solidFill>
                  <a:srgbClr val="FFFF00"/>
                </a:solidFill>
                <a:effectLst>
                  <a:glow rad="635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rPr>
              <a:t>صلوات</a:t>
            </a:r>
            <a:endParaRPr lang="en-MY" sz="5400" kern="0" dirty="0">
              <a:ln w="3175" cmpd="sng">
                <a:solidFill>
                  <a:srgbClr val="FFFF00"/>
                </a:solidFill>
                <a:prstDash val="solid"/>
              </a:ln>
              <a:solidFill>
                <a:srgbClr val="FFFF00"/>
              </a:solidFill>
              <a:effectLst>
                <a:glow rad="635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
        <p:nvSpPr>
          <p:cNvPr id="4" name="TextBox 3">
            <a:extLst>
              <a:ext uri="{FF2B5EF4-FFF2-40B4-BE49-F238E27FC236}">
                <a16:creationId xmlns:a16="http://schemas.microsoft.com/office/drawing/2014/main" id="{2D60E03D-D39E-4322-B6B1-384313C35C32}"/>
              </a:ext>
            </a:extLst>
          </p:cNvPr>
          <p:cNvSpPr txBox="1"/>
          <p:nvPr/>
        </p:nvSpPr>
        <p:spPr>
          <a:xfrm>
            <a:off x="975360" y="2891780"/>
            <a:ext cx="10241279" cy="2585323"/>
          </a:xfrm>
          <a:prstGeom prst="rect">
            <a:avLst/>
          </a:prstGeom>
          <a:noFill/>
          <a:effectLst>
            <a:glow rad="774700">
              <a:schemeClr val="tx1">
                <a:alpha val="0"/>
              </a:schemeClr>
            </a:glow>
          </a:effectLst>
        </p:spPr>
        <p:txBody>
          <a:bodyPr wrap="square" rtlCol="0">
            <a:spAutoFit/>
          </a:bodyPr>
          <a:lstStyle/>
          <a:p>
            <a:pPr lvl="0" algn="ctr" rtl="1"/>
            <a:r>
              <a:rPr lang="ar-SA" sz="5400" dirty="0">
                <a:solidFill>
                  <a:srgbClr val="FFFF00"/>
                </a:solidFill>
                <a:effectLst>
                  <a:glow rad="127000">
                    <a:prstClr val="black"/>
                  </a:glow>
                </a:effectLst>
                <a:ea typeface="Amiri" panose="00000500000000000000" pitchFamily="2" charset="-78"/>
                <a:cs typeface="Amiri" panose="00000500000000000000" pitchFamily="2" charset="-78"/>
              </a:rPr>
              <a:t>اللَّهُمَّ صَلِّ وَسَلِّمْ عَلَى نَبِيِّنَا مُحَمَّدٍ</a:t>
            </a:r>
            <a:endParaRPr lang="ar-EG" sz="5400" dirty="0">
              <a:solidFill>
                <a:srgbClr val="FFFF00"/>
              </a:solidFill>
              <a:effectLst>
                <a:glow rad="127000">
                  <a:prstClr val="black"/>
                </a:glow>
              </a:effectLst>
              <a:ea typeface="Amiri" panose="00000500000000000000" pitchFamily="2" charset="-78"/>
              <a:cs typeface="Amiri" panose="00000500000000000000" pitchFamily="2" charset="-78"/>
            </a:endParaRPr>
          </a:p>
          <a:p>
            <a:pPr lvl="0" algn="ctr"/>
            <a:endParaRPr lang="ar-EG" sz="5400" dirty="0">
              <a:solidFill>
                <a:srgbClr val="FFFF00"/>
              </a:solidFill>
              <a:effectLst>
                <a:glow rad="127000">
                  <a:prstClr val="black"/>
                </a:glow>
              </a:effectLst>
              <a:ea typeface="Amiri" panose="00000500000000000000" pitchFamily="2" charset="-78"/>
              <a:cs typeface="Amiri" panose="00000500000000000000" pitchFamily="2" charset="-78"/>
            </a:endParaRPr>
          </a:p>
          <a:p>
            <a:pPr lvl="0" algn="ctr"/>
            <a:r>
              <a:rPr lang="ar-SA" sz="5400" dirty="0">
                <a:solidFill>
                  <a:srgbClr val="FFFF00"/>
                </a:solidFill>
                <a:effectLst>
                  <a:glow rad="127000">
                    <a:prstClr val="black"/>
                  </a:glow>
                </a:effectLst>
                <a:ea typeface="Amiri" panose="00000500000000000000" pitchFamily="2" charset="-78"/>
                <a:cs typeface="Amiri" panose="00000500000000000000" pitchFamily="2" charset="-78"/>
              </a:rPr>
              <a:t>وَعَلَى آلِهِ وَصَحْبِهِ وَمَنْ دَعَا بِدَعْوَتِهِ إِلَى يَوْمِ الدِّينِ</a:t>
            </a:r>
            <a:endParaRPr lang="en-MY" sz="5400" dirty="0">
              <a:solidFill>
                <a:srgbClr val="FFFF00"/>
              </a:solidFill>
              <a:effectLst>
                <a:glow rad="127000">
                  <a:prstClr val="black"/>
                </a:glow>
              </a:effectLst>
            </a:endParaRPr>
          </a:p>
        </p:txBody>
      </p:sp>
    </p:spTree>
    <p:extLst>
      <p:ext uri="{BB962C8B-B14F-4D97-AF65-F5344CB8AC3E}">
        <p14:creationId xmlns:p14="http://schemas.microsoft.com/office/powerpoint/2010/main" val="2093956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0" y="0"/>
            <a:ext cx="12192000" cy="6858000"/>
          </a:xfrm>
          <a:prstGeom prst="rect">
            <a:avLst/>
          </a:prstGeom>
          <a:gradFill flip="none" rotWithShape="1">
            <a:gsLst>
              <a:gs pos="0">
                <a:schemeClr val="tx1">
                  <a:alpha val="20000"/>
                </a:schemeClr>
              </a:gs>
              <a:gs pos="100000">
                <a:schemeClr val="tx1">
                  <a:alpha val="17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 name="TextBox 1">
            <a:extLst>
              <a:ext uri="{FF2B5EF4-FFF2-40B4-BE49-F238E27FC236}">
                <a16:creationId xmlns:a16="http://schemas.microsoft.com/office/drawing/2014/main" id="{3C4CAF73-E84C-48C1-A3E5-9AC39B57C61C}"/>
              </a:ext>
            </a:extLst>
          </p:cNvPr>
          <p:cNvSpPr txBox="1"/>
          <p:nvPr/>
        </p:nvSpPr>
        <p:spPr>
          <a:xfrm>
            <a:off x="484909" y="2369862"/>
            <a:ext cx="11222182" cy="3046988"/>
          </a:xfrm>
          <a:prstGeom prst="rect">
            <a:avLst/>
          </a:prstGeom>
          <a:noFill/>
        </p:spPr>
        <p:txBody>
          <a:bodyPr wrap="square" rtlCol="0">
            <a:spAutoFit/>
          </a:bodyPr>
          <a:lstStyle/>
          <a:p>
            <a:pPr algn="just" rtl="1"/>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ديديقله</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ديري،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كلوارڬ</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دان مشاركت اونتوق منيلاي سسواتو دڠن ڤندوان وحي، بوكن دڠن هاوا نفسو اتاو ڤوڤولاريتي دنيا. كمباليكن القرءان دان السنه ك دالم</a:t>
            </a:r>
          </a:p>
          <a:p>
            <a:pPr algn="just" rtl="1"/>
            <a:r>
              <a:rPr lang="ar-SA" sz="4800" dirty="0">
                <a:solidFill>
                  <a:schemeClr val="bg1"/>
                </a:solidFill>
                <a:effectLst>
                  <a:glow rad="127000">
                    <a:schemeClr val="tx1"/>
                  </a:glow>
                </a:effectLst>
                <a:ea typeface="Calibri" panose="020F0502020204030204" pitchFamily="34" charset="0"/>
                <a:cs typeface="Amiri" panose="00000500000000000000" pitchFamily="2" charset="-78"/>
              </a:rPr>
              <a:t>كڤوتوسن دان ڤرتيمبڠن كيت ستياڤ هاري</a:t>
            </a:r>
            <a:endParaRPr lang="en-MY" sz="4800" dirty="0">
              <a:solidFill>
                <a:schemeClr val="bg1"/>
              </a:solidFill>
              <a:effectLst>
                <a:glow rad="127000">
                  <a:schemeClr val="tx1"/>
                </a:glow>
              </a:effectLst>
            </a:endParaRPr>
          </a:p>
        </p:txBody>
      </p:sp>
      <p:grpSp>
        <p:nvGrpSpPr>
          <p:cNvPr id="6" name="Group 5">
            <a:extLst>
              <a:ext uri="{FF2B5EF4-FFF2-40B4-BE49-F238E27FC236}">
                <a16:creationId xmlns:a16="http://schemas.microsoft.com/office/drawing/2014/main" id="{B21C5225-9419-4D86-AE0D-16534D90F3DE}"/>
              </a:ext>
            </a:extLst>
          </p:cNvPr>
          <p:cNvGrpSpPr/>
          <p:nvPr/>
        </p:nvGrpSpPr>
        <p:grpSpPr>
          <a:xfrm>
            <a:off x="9351622" y="1172328"/>
            <a:ext cx="2433978" cy="832159"/>
            <a:chOff x="4072311" y="667625"/>
            <a:chExt cx="4047379" cy="1016796"/>
          </a:xfrm>
        </p:grpSpPr>
        <p:sp>
          <p:nvSpPr>
            <p:cNvPr id="8" name="Rectangle: Rounded Corners 7">
              <a:extLst>
                <a:ext uri="{FF2B5EF4-FFF2-40B4-BE49-F238E27FC236}">
                  <a16:creationId xmlns:a16="http://schemas.microsoft.com/office/drawing/2014/main" id="{EDBB6C07-7B34-4D37-8C2C-CFE48C1BE8C0}"/>
                </a:ext>
              </a:extLst>
            </p:cNvPr>
            <p:cNvSpPr/>
            <p:nvPr/>
          </p:nvSpPr>
          <p:spPr>
            <a:xfrm>
              <a:off x="4437147" y="667625"/>
              <a:ext cx="3317706" cy="1016796"/>
            </a:xfrm>
            <a:prstGeom prst="roundRect">
              <a:avLst/>
            </a:prstGeom>
            <a:solidFill>
              <a:schemeClr val="accent6">
                <a:lumMod val="60000"/>
                <a:lumOff val="4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200" dirty="0"/>
            </a:p>
          </p:txBody>
        </p:sp>
        <p:sp>
          <p:nvSpPr>
            <p:cNvPr id="9" name="TextBox 8">
              <a:extLst>
                <a:ext uri="{FF2B5EF4-FFF2-40B4-BE49-F238E27FC236}">
                  <a16:creationId xmlns:a16="http://schemas.microsoft.com/office/drawing/2014/main" id="{4B08298B-6312-477D-AE40-AA83185F8E0C}"/>
                </a:ext>
              </a:extLst>
            </p:cNvPr>
            <p:cNvSpPr txBox="1"/>
            <p:nvPr/>
          </p:nvSpPr>
          <p:spPr>
            <a:xfrm>
              <a:off x="4072311" y="667625"/>
              <a:ext cx="4047379" cy="891274"/>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3600" b="1" dirty="0">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كدوا: </a:t>
              </a:r>
              <a:endParaRPr lang="en-MY" sz="2000" dirty="0">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4574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0F2329-17CA-4E07-BC41-265E051B33FC}"/>
              </a:ext>
            </a:extLst>
          </p:cNvPr>
          <p:cNvSpPr/>
          <p:nvPr/>
        </p:nvSpPr>
        <p:spPr>
          <a:xfrm>
            <a:off x="0" y="0"/>
            <a:ext cx="12192000" cy="6858000"/>
          </a:xfrm>
          <a:prstGeom prst="rect">
            <a:avLst/>
          </a:prstGeom>
          <a:gradFill flip="none" rotWithShape="0">
            <a:gsLst>
              <a:gs pos="0">
                <a:schemeClr val="tx1">
                  <a:alpha val="38000"/>
                </a:schemeClr>
              </a:gs>
              <a:gs pos="100000">
                <a:schemeClr val="tx1">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1800" dirty="0">
                <a:effectLst/>
                <a:ea typeface="Calibri" panose="020F0502020204030204" pitchFamily="34" charset="0"/>
                <a:cs typeface="Amiri" panose="00000500000000000000" pitchFamily="2" charset="-78"/>
              </a:rPr>
              <a:t> </a:t>
            </a:r>
            <a:endParaRPr lang="en-MY" dirty="0">
              <a:solidFill>
                <a:schemeClr val="bg1"/>
              </a:solidFill>
            </a:endParaRPr>
          </a:p>
        </p:txBody>
      </p:sp>
      <p:sp>
        <p:nvSpPr>
          <p:cNvPr id="2" name="TextBox 1">
            <a:extLst>
              <a:ext uri="{FF2B5EF4-FFF2-40B4-BE49-F238E27FC236}">
                <a16:creationId xmlns:a16="http://schemas.microsoft.com/office/drawing/2014/main" id="{3C4CAF73-E84C-48C1-A3E5-9AC39B57C61C}"/>
              </a:ext>
            </a:extLst>
          </p:cNvPr>
          <p:cNvSpPr txBox="1"/>
          <p:nvPr/>
        </p:nvSpPr>
        <p:spPr>
          <a:xfrm>
            <a:off x="387928" y="2274838"/>
            <a:ext cx="11205980" cy="3785652"/>
          </a:xfrm>
          <a:prstGeom prst="rect">
            <a:avLst/>
          </a:prstGeom>
          <a:noFill/>
        </p:spPr>
        <p:txBody>
          <a:bodyPr wrap="square" rtlCol="0">
            <a:spAutoFit/>
          </a:bodyPr>
          <a:lstStyle/>
          <a:p>
            <a:pPr algn="just" rtl="1"/>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ڤرتاهنكن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كبنرن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دڠن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حكمه، كاسيه دان استقامه. ڬوناكن علمو اونتوق منرڠي، بوكن مڠليروكن. ڬوناكن ليده اونتوق مناصيحتي، بوكن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مڠهينا</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كران ستياڤ</a:t>
            </a:r>
          </a:p>
          <a:p>
            <a:pPr algn="just" rtl="1"/>
            <a:r>
              <a:rPr lang="ar-SA" sz="4800" dirty="0">
                <a:solidFill>
                  <a:schemeClr val="bg1"/>
                </a:solidFill>
                <a:effectLst>
                  <a:glow rad="127000">
                    <a:schemeClr val="tx1"/>
                  </a:glow>
                </a:effectLst>
                <a:ea typeface="Calibri" panose="020F0502020204030204" pitchFamily="34" charset="0"/>
                <a:cs typeface="Amiri" panose="00000500000000000000" pitchFamily="2" charset="-78"/>
              </a:rPr>
              <a:t>ڤركاتاءن دان ڤربواتن اكن دڤرهيتوڠكن د هادڤن الله سبحانه وتعالى كلق</a:t>
            </a:r>
            <a:endParaRPr lang="en-MY" sz="4800" dirty="0">
              <a:solidFill>
                <a:schemeClr val="bg1"/>
              </a:solidFill>
              <a:effectLst>
                <a:glow rad="127000">
                  <a:schemeClr val="tx1"/>
                </a:glow>
              </a:effectLst>
            </a:endParaRPr>
          </a:p>
        </p:txBody>
      </p:sp>
      <p:grpSp>
        <p:nvGrpSpPr>
          <p:cNvPr id="8" name="Group 7">
            <a:extLst>
              <a:ext uri="{FF2B5EF4-FFF2-40B4-BE49-F238E27FC236}">
                <a16:creationId xmlns:a16="http://schemas.microsoft.com/office/drawing/2014/main" id="{22988840-04A5-412B-AD82-A745FC359038}"/>
              </a:ext>
            </a:extLst>
          </p:cNvPr>
          <p:cNvGrpSpPr/>
          <p:nvPr/>
        </p:nvGrpSpPr>
        <p:grpSpPr>
          <a:xfrm>
            <a:off x="9370095" y="950656"/>
            <a:ext cx="2433978" cy="832159"/>
            <a:chOff x="4072311" y="667625"/>
            <a:chExt cx="4047379" cy="1016796"/>
          </a:xfrm>
        </p:grpSpPr>
        <p:sp>
          <p:nvSpPr>
            <p:cNvPr id="9" name="Rectangle: Rounded Corners 8">
              <a:extLst>
                <a:ext uri="{FF2B5EF4-FFF2-40B4-BE49-F238E27FC236}">
                  <a16:creationId xmlns:a16="http://schemas.microsoft.com/office/drawing/2014/main" id="{B5C3A72B-A962-4EF7-96C0-FCEB3943B89B}"/>
                </a:ext>
              </a:extLst>
            </p:cNvPr>
            <p:cNvSpPr/>
            <p:nvPr/>
          </p:nvSpPr>
          <p:spPr>
            <a:xfrm>
              <a:off x="4437147" y="667625"/>
              <a:ext cx="3317706" cy="1016796"/>
            </a:xfrm>
            <a:prstGeom prst="roundRect">
              <a:avLst/>
            </a:prstGeom>
            <a:solidFill>
              <a:schemeClr val="accent6">
                <a:lumMod val="60000"/>
                <a:lumOff val="4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200" dirty="0"/>
            </a:p>
          </p:txBody>
        </p:sp>
        <p:sp>
          <p:nvSpPr>
            <p:cNvPr id="10" name="TextBox 9">
              <a:extLst>
                <a:ext uri="{FF2B5EF4-FFF2-40B4-BE49-F238E27FC236}">
                  <a16:creationId xmlns:a16="http://schemas.microsoft.com/office/drawing/2014/main" id="{15924DFB-6FC4-4120-97AC-CE66F031F22C}"/>
                </a:ext>
              </a:extLst>
            </p:cNvPr>
            <p:cNvSpPr txBox="1"/>
            <p:nvPr/>
          </p:nvSpPr>
          <p:spPr>
            <a:xfrm>
              <a:off x="4072311" y="667625"/>
              <a:ext cx="4047379" cy="891274"/>
            </a:xfrm>
            <a:prstGeom prst="rect">
              <a:avLst/>
            </a:prstGeom>
            <a:noFill/>
            <a:effectLst>
              <a:glow rad="63500">
                <a:schemeClr val="accent1">
                  <a:satMod val="175000"/>
                  <a:alpha val="40000"/>
                </a:schemeClr>
              </a:glow>
            </a:effectLst>
          </p:spPr>
          <p:txBody>
            <a:bodyPr wrap="square" rtlCol="0">
              <a:spAutoFit/>
            </a:bodyPr>
            <a:lstStyle/>
            <a:p>
              <a:pPr algn="ctr" rtl="1">
                <a:lnSpc>
                  <a:spcPct val="115000"/>
                </a:lnSpc>
                <a:spcAft>
                  <a:spcPts val="0"/>
                </a:spcAft>
              </a:pPr>
              <a:r>
                <a:rPr lang="ar-SA" sz="3600" b="1" dirty="0">
                  <a:solidFill>
                    <a:schemeClr val="bg1"/>
                  </a:solidFill>
                  <a:effectLst>
                    <a:glow rad="127000">
                      <a:schemeClr val="tx1"/>
                    </a:glow>
                  </a:effectLst>
                  <a:latin typeface="Calibri" panose="020F0502020204030204" pitchFamily="34" charset="0"/>
                  <a:ea typeface="Calibri" panose="020F0502020204030204" pitchFamily="34" charset="0"/>
                  <a:cs typeface="Amiri" panose="00000500000000000000" pitchFamily="2" charset="-78"/>
                </a:rPr>
                <a:t>كتيڬ: </a:t>
              </a:r>
              <a:endParaRPr lang="en-MY" sz="2000" dirty="0">
                <a:solidFill>
                  <a:schemeClr val="bg1"/>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23608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0F2329-17CA-4E07-BC41-265E051B33FC}"/>
              </a:ext>
            </a:extLst>
          </p:cNvPr>
          <p:cNvSpPr/>
          <p:nvPr/>
        </p:nvSpPr>
        <p:spPr>
          <a:xfrm>
            <a:off x="0" y="0"/>
            <a:ext cx="12192000" cy="6858000"/>
          </a:xfrm>
          <a:prstGeom prst="rect">
            <a:avLst/>
          </a:prstGeom>
          <a:gradFill flip="none" rotWithShape="0">
            <a:gsLst>
              <a:gs pos="0">
                <a:schemeClr val="tx1">
                  <a:alpha val="60000"/>
                </a:schemeClr>
              </a:gs>
              <a:gs pos="100000">
                <a:schemeClr val="tx1">
                  <a:alpha val="29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1800" dirty="0">
                <a:effectLst/>
                <a:ea typeface="Calibri" panose="020F0502020204030204" pitchFamily="34" charset="0"/>
                <a:cs typeface="Amiri" panose="00000500000000000000" pitchFamily="2" charset="-78"/>
              </a:rPr>
              <a:t> </a:t>
            </a:r>
            <a:endParaRPr lang="en-MY" dirty="0">
              <a:solidFill>
                <a:schemeClr val="bg1"/>
              </a:solidFill>
            </a:endParaRPr>
          </a:p>
        </p:txBody>
      </p:sp>
      <p:sp>
        <p:nvSpPr>
          <p:cNvPr id="2" name="TextBox 1">
            <a:extLst>
              <a:ext uri="{FF2B5EF4-FFF2-40B4-BE49-F238E27FC236}">
                <a16:creationId xmlns:a16="http://schemas.microsoft.com/office/drawing/2014/main" id="{3C4CAF73-E84C-48C1-A3E5-9AC39B57C61C}"/>
              </a:ext>
            </a:extLst>
          </p:cNvPr>
          <p:cNvSpPr txBox="1"/>
          <p:nvPr/>
        </p:nvSpPr>
        <p:spPr>
          <a:xfrm>
            <a:off x="493010" y="1960802"/>
            <a:ext cx="11205980" cy="3046988"/>
          </a:xfrm>
          <a:prstGeom prst="rect">
            <a:avLst/>
          </a:prstGeom>
          <a:noFill/>
        </p:spPr>
        <p:txBody>
          <a:bodyPr wrap="square" rtlCol="0">
            <a:spAutoFit/>
          </a:bodyPr>
          <a:lstStyle/>
          <a:p>
            <a:pPr algn="just" rtl="1"/>
            <a:r>
              <a:rPr lang="ar-SA" sz="4800" dirty="0">
                <a:solidFill>
                  <a:schemeClr val="bg1"/>
                </a:solidFill>
                <a:effectLst>
                  <a:glow rad="127000">
                    <a:schemeClr val="tx1"/>
                  </a:glow>
                </a:effectLst>
                <a:ea typeface="Calibri" panose="020F0502020204030204" pitchFamily="34" charset="0"/>
                <a:cs typeface="Amiri" panose="00000500000000000000" pitchFamily="2" charset="-78"/>
              </a:rPr>
              <a:t>جك تيڬ ڤركارا اين كيت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ڤڬڠ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تڬوه</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برايمان، برڤرينسيڤ دان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برعمل</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دڠن</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كبنرن إن شاء الله اومت اين اكن كمبالي قوات، مشاركت اكن كمبالي </a:t>
            </a:r>
            <a:r>
              <a:rPr lang="ar-SA" sz="4800" dirty="0" err="1">
                <a:solidFill>
                  <a:schemeClr val="bg1"/>
                </a:solidFill>
                <a:effectLst>
                  <a:glow rad="127000">
                    <a:schemeClr val="tx1"/>
                  </a:glow>
                </a:effectLst>
                <a:ea typeface="Calibri" panose="020F0502020204030204" pitchFamily="34" charset="0"/>
                <a:cs typeface="Amiri" panose="00000500000000000000" pitchFamily="2" charset="-78"/>
              </a:rPr>
              <a:t>تنڠ</a:t>
            </a:r>
            <a:r>
              <a:rPr lang="ar-SA" sz="4800" dirty="0">
                <a:solidFill>
                  <a:schemeClr val="bg1"/>
                </a:solidFill>
                <a:effectLst>
                  <a:glow rad="127000">
                    <a:schemeClr val="tx1"/>
                  </a:glow>
                </a:effectLst>
                <a:ea typeface="Calibri" panose="020F0502020204030204" pitchFamily="34" charset="0"/>
                <a:cs typeface="Amiri" panose="00000500000000000000" pitchFamily="2" charset="-78"/>
              </a:rPr>
              <a:t>، دان بومي اكن كمبالي دبركتي دڠن چهاي اسلام يڠ حقيقي</a:t>
            </a:r>
            <a:endParaRPr lang="en-MY" sz="4800" dirty="0">
              <a:solidFill>
                <a:schemeClr val="bg1"/>
              </a:solidFill>
              <a:effectLst>
                <a:glow rad="127000">
                  <a:schemeClr val="tx1"/>
                </a:glow>
              </a:effectLst>
            </a:endParaRPr>
          </a:p>
        </p:txBody>
      </p:sp>
    </p:spTree>
    <p:extLst>
      <p:ext uri="{BB962C8B-B14F-4D97-AF65-F5344CB8AC3E}">
        <p14:creationId xmlns:p14="http://schemas.microsoft.com/office/powerpoint/2010/main" val="2565708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1A914A-39BC-4A0A-86A8-1BDEF9F17FBC}"/>
              </a:ext>
            </a:extLst>
          </p:cNvPr>
          <p:cNvSpPr/>
          <p:nvPr/>
        </p:nvSpPr>
        <p:spPr>
          <a:xfrm>
            <a:off x="0" y="0"/>
            <a:ext cx="12192000" cy="6858000"/>
          </a:xfrm>
          <a:prstGeom prst="rect">
            <a:avLst/>
          </a:prstGeom>
          <a:gradFill flip="none" rotWithShape="1">
            <a:gsLst>
              <a:gs pos="0">
                <a:schemeClr val="tx1">
                  <a:alpha val="1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TextBox 11">
            <a:extLst>
              <a:ext uri="{FF2B5EF4-FFF2-40B4-BE49-F238E27FC236}">
                <a16:creationId xmlns:a16="http://schemas.microsoft.com/office/drawing/2014/main" id="{0FF89668-2F39-461D-B7F7-645A9F4A1DD5}"/>
              </a:ext>
            </a:extLst>
          </p:cNvPr>
          <p:cNvSpPr txBox="1"/>
          <p:nvPr/>
        </p:nvSpPr>
        <p:spPr>
          <a:xfrm>
            <a:off x="811616" y="2041191"/>
            <a:ext cx="10872383" cy="3416320"/>
          </a:xfrm>
          <a:prstGeom prst="rect">
            <a:avLst/>
          </a:prstGeom>
          <a:noFill/>
        </p:spPr>
        <p:txBody>
          <a:bodyPr wrap="square" rtlCol="0">
            <a:spAutoFit/>
          </a:bodyPr>
          <a:lstStyle/>
          <a:p>
            <a:pPr lvl="0" algn="ctr"/>
            <a:r>
              <a:rPr lang="ar-SA" sz="5400" dirty="0">
                <a:solidFill>
                  <a:prstClr val="white"/>
                </a:solidFill>
                <a:effectLst>
                  <a:glow rad="127000">
                    <a:prstClr val="black"/>
                  </a:glow>
                </a:effectLst>
                <a:latin typeface="Arabic Typesetting" panose="03020402040406030203" pitchFamily="66" charset="-78"/>
                <a:ea typeface="Amiri" panose="00000500000000000000" pitchFamily="2" charset="-78"/>
                <a:cs typeface="Arabic Typesetting" panose="03020402040406030203" pitchFamily="66" charset="-78"/>
              </a:rPr>
              <a:t>بَارَكَ اللهُ لِيْ وَلَكُمْ بِالْقُرْآنِ الْعَظِيْمِ، وَنَفَعَنِيْ وَإِيَّاكُمْ بِمَا فِيْهِ مِنَ الْآيَاتِ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5400" dirty="0">
              <a:solidFill>
                <a:prstClr val="white"/>
              </a:solidFill>
              <a:effectLst>
                <a:glow rad="127000">
                  <a:prstClr val="black"/>
                </a:glow>
              </a:effectLst>
              <a:latin typeface="Arabic Typesetting" panose="03020402040406030203" pitchFamily="66" charset="-78"/>
              <a:cs typeface="Arabic Typesetting" panose="03020402040406030203" pitchFamily="66" charset="-78"/>
            </a:endParaRPr>
          </a:p>
        </p:txBody>
      </p:sp>
      <p:sp>
        <p:nvSpPr>
          <p:cNvPr id="6" name="TextBox 5">
            <a:extLst>
              <a:ext uri="{FF2B5EF4-FFF2-40B4-BE49-F238E27FC236}">
                <a16:creationId xmlns:a16="http://schemas.microsoft.com/office/drawing/2014/main" id="{931F87E4-A7AB-422B-9FF7-0770817F9BAD}"/>
              </a:ext>
            </a:extLst>
          </p:cNvPr>
          <p:cNvSpPr txBox="1"/>
          <p:nvPr/>
        </p:nvSpPr>
        <p:spPr>
          <a:xfrm>
            <a:off x="5144776" y="640702"/>
            <a:ext cx="1902448" cy="946485"/>
          </a:xfrm>
          <a:prstGeom prst="rect">
            <a:avLst/>
          </a:prstGeom>
          <a:solidFill>
            <a:srgbClr val="F3DDE8"/>
          </a:solid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txBody>
          <a:bodyPr wrap="square" rtlCol="0">
            <a:spAutoFit/>
          </a:bodyPr>
          <a:lstStyle/>
          <a:p>
            <a:pPr lvl="0" algn="ctr" rtl="1">
              <a:defRPr/>
            </a:pPr>
            <a:r>
              <a:rPr lang="ar-SA" sz="5400" dirty="0">
                <a:solidFill>
                  <a:srgbClr val="FFFF00"/>
                </a:solidFill>
                <a:effectLst>
                  <a:glow rad="127000">
                    <a:prstClr val="black"/>
                  </a:glow>
                </a:effectLst>
                <a:latin typeface="Arabic Typesetting" panose="03020402040406030203" pitchFamily="66" charset="-78"/>
                <a:ea typeface="Calibri" panose="020F0502020204030204" pitchFamily="34" charset="0"/>
                <a:cs typeface="Arabic Typesetting" panose="03020402040406030203" pitchFamily="66" charset="-78"/>
              </a:rPr>
              <a:t>ڤنوتوڤ</a:t>
            </a:r>
          </a:p>
        </p:txBody>
      </p:sp>
    </p:spTree>
    <p:extLst>
      <p:ext uri="{BB962C8B-B14F-4D97-AF65-F5344CB8AC3E}">
        <p14:creationId xmlns:p14="http://schemas.microsoft.com/office/powerpoint/2010/main" val="369088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DE8A52-FEB4-4488-968C-33101CE31F26}"/>
              </a:ext>
            </a:extLst>
          </p:cNvPr>
          <p:cNvSpPr/>
          <p:nvPr/>
        </p:nvSpPr>
        <p:spPr>
          <a:xfrm>
            <a:off x="-1" y="0"/>
            <a:ext cx="12192000" cy="6858000"/>
          </a:xfrm>
          <a:prstGeom prst="rect">
            <a:avLst/>
          </a:prstGeom>
          <a:gradFill flip="none" rotWithShape="1">
            <a:gsLst>
              <a:gs pos="0">
                <a:schemeClr val="tx1">
                  <a:alpha val="41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6" name="Rectangle 15">
            <a:extLst>
              <a:ext uri="{FF2B5EF4-FFF2-40B4-BE49-F238E27FC236}">
                <a16:creationId xmlns:a16="http://schemas.microsoft.com/office/drawing/2014/main" id="{8E1A914A-39BC-4A0A-86A8-1BDEF9F17FBC}"/>
              </a:ext>
            </a:extLst>
          </p:cNvPr>
          <p:cNvSpPr/>
          <p:nvPr/>
        </p:nvSpPr>
        <p:spPr>
          <a:xfrm>
            <a:off x="0" y="-2"/>
            <a:ext cx="12192000" cy="6858000"/>
          </a:xfrm>
          <a:prstGeom prst="rect">
            <a:avLst/>
          </a:prstGeom>
          <a:gradFill flip="none" rotWithShape="1">
            <a:gsLst>
              <a:gs pos="0">
                <a:schemeClr val="tx1">
                  <a:alpha val="1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TextBox 11">
            <a:extLst>
              <a:ext uri="{FF2B5EF4-FFF2-40B4-BE49-F238E27FC236}">
                <a16:creationId xmlns:a16="http://schemas.microsoft.com/office/drawing/2014/main" id="{0FF89668-2F39-461D-B7F7-645A9F4A1DD5}"/>
              </a:ext>
            </a:extLst>
          </p:cNvPr>
          <p:cNvSpPr txBox="1"/>
          <p:nvPr/>
        </p:nvSpPr>
        <p:spPr>
          <a:xfrm>
            <a:off x="1841577" y="2618782"/>
            <a:ext cx="8508846" cy="1862048"/>
          </a:xfrm>
          <a:prstGeom prst="rect">
            <a:avLst/>
          </a:prstGeom>
          <a:noFill/>
        </p:spPr>
        <p:txBody>
          <a:bodyPr wrap="square" rtlCol="0">
            <a:spAutoFit/>
          </a:bodyPr>
          <a:lstStyle/>
          <a:p>
            <a:pPr lvl="0" algn="ctr"/>
            <a:r>
              <a:rPr lang="ar-SA" sz="11500" b="1" dirty="0">
                <a:solidFill>
                  <a:srgbClr val="FFFF00"/>
                </a:solidFill>
                <a:effectLst>
                  <a:glow rad="127000">
                    <a:schemeClr val="tx1"/>
                  </a:glow>
                </a:effectLst>
                <a:ea typeface="Calibri" panose="020F0502020204030204" pitchFamily="34" charset="0"/>
                <a:cs typeface="Amiri" panose="00000500000000000000" pitchFamily="2" charset="-78"/>
              </a:rPr>
              <a:t>خطبه كدوا</a:t>
            </a:r>
            <a:endParaRPr lang="en-MY" sz="11500" dirty="0">
              <a:solidFill>
                <a:srgbClr val="FFFF00"/>
              </a:solidFill>
              <a:effectLst>
                <a:glow rad="127000">
                  <a:schemeClr val="tx1"/>
                </a:glo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011525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1A914A-39BC-4A0A-86A8-1BDEF9F17FBC}"/>
              </a:ext>
            </a:extLst>
          </p:cNvPr>
          <p:cNvSpPr/>
          <p:nvPr/>
        </p:nvSpPr>
        <p:spPr>
          <a:xfrm>
            <a:off x="0" y="0"/>
            <a:ext cx="12192000" cy="6858000"/>
          </a:xfrm>
          <a:prstGeom prst="rect">
            <a:avLst/>
          </a:prstGeom>
          <a:gradFill flip="none" rotWithShape="1">
            <a:gsLst>
              <a:gs pos="0">
                <a:schemeClr val="tx1">
                  <a:alpha val="3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TextBox 11">
            <a:extLst>
              <a:ext uri="{FF2B5EF4-FFF2-40B4-BE49-F238E27FC236}">
                <a16:creationId xmlns:a16="http://schemas.microsoft.com/office/drawing/2014/main" id="{0FF89668-2F39-461D-B7F7-645A9F4A1DD5}"/>
              </a:ext>
            </a:extLst>
          </p:cNvPr>
          <p:cNvSpPr txBox="1"/>
          <p:nvPr/>
        </p:nvSpPr>
        <p:spPr>
          <a:xfrm>
            <a:off x="212437" y="1679009"/>
            <a:ext cx="11536218" cy="3323987"/>
          </a:xfrm>
          <a:prstGeom prst="rect">
            <a:avLst/>
          </a:prstGeom>
          <a:noFill/>
        </p:spPr>
        <p:txBody>
          <a:bodyPr wrap="square" rtlCol="0">
            <a:spAutoFit/>
          </a:bodyPr>
          <a:lstStyle/>
          <a:p>
            <a:pPr lvl="0" algn="ctr">
              <a:lnSpc>
                <a:spcPct val="150000"/>
              </a:lnSpc>
              <a:defRPr/>
            </a:pP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اَلْحَمْدُ لِلَّهِ رَبِّ الْعَالَمِينَ، وَالصَّلَاةُ وَالسَّلَامُ عَلىَ سَيِّدِنَا مُحَمَّدِ</a:t>
            </a:r>
            <a:r>
              <a:rPr lang="ar-SA" sz="4800" baseline="-25000" dirty="0">
                <a:solidFill>
                  <a:prstClr val="white"/>
                </a:solidFill>
                <a:effectLst>
                  <a:glow rad="127000">
                    <a:prstClr val="black"/>
                  </a:glow>
                </a:effectLst>
                <a:ea typeface="Calibri" panose="020F0502020204030204" pitchFamily="34" charset="0"/>
                <a:cs typeface="Amiri" panose="00000500000000000000" pitchFamily="2" charset="-78"/>
              </a:rPr>
              <a:t>نِ</a:t>
            </a: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 النَّبِيِّ الْأَمِينِ، وَعَلَى آلِهِ وَأَصْحَابِهِ الطَّاهِرِينَ وَمَنْ تَبِعَهُمْ بِإِحْسَانٍ إِلَى يَوْمِ الدِّينِ</a:t>
            </a:r>
            <a:endParaRPr lang="en-MY" sz="4800" dirty="0">
              <a:solidFill>
                <a:prstClr val="white"/>
              </a:solidFill>
              <a:effectLst>
                <a:glow rad="127000">
                  <a:prstClr val="black"/>
                </a:glow>
              </a:effectLst>
            </a:endParaRPr>
          </a:p>
        </p:txBody>
      </p:sp>
    </p:spTree>
    <p:extLst>
      <p:ext uri="{BB962C8B-B14F-4D97-AF65-F5344CB8AC3E}">
        <p14:creationId xmlns:p14="http://schemas.microsoft.com/office/powerpoint/2010/main" val="1631726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1A914A-39BC-4A0A-86A8-1BDEF9F17FBC}"/>
              </a:ext>
            </a:extLst>
          </p:cNvPr>
          <p:cNvSpPr/>
          <p:nvPr/>
        </p:nvSpPr>
        <p:spPr>
          <a:xfrm>
            <a:off x="0" y="0"/>
            <a:ext cx="12192000" cy="6858000"/>
          </a:xfrm>
          <a:prstGeom prst="rect">
            <a:avLst/>
          </a:prstGeom>
          <a:gradFill flip="none" rotWithShape="1">
            <a:gsLst>
              <a:gs pos="0">
                <a:schemeClr val="tx1">
                  <a:alpha val="3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TextBox 11">
            <a:extLst>
              <a:ext uri="{FF2B5EF4-FFF2-40B4-BE49-F238E27FC236}">
                <a16:creationId xmlns:a16="http://schemas.microsoft.com/office/drawing/2014/main" id="{0FF89668-2F39-461D-B7F7-645A9F4A1DD5}"/>
              </a:ext>
            </a:extLst>
          </p:cNvPr>
          <p:cNvSpPr txBox="1"/>
          <p:nvPr/>
        </p:nvSpPr>
        <p:spPr>
          <a:xfrm>
            <a:off x="363274" y="1539587"/>
            <a:ext cx="11465452" cy="2746906"/>
          </a:xfrm>
          <a:prstGeom prst="rect">
            <a:avLst/>
          </a:prstGeom>
          <a:noFill/>
        </p:spPr>
        <p:txBody>
          <a:bodyPr wrap="square" rtlCol="0">
            <a:spAutoFit/>
          </a:bodyPr>
          <a:lstStyle/>
          <a:p>
            <a:pPr lvl="0" algn="ctr" rtl="1">
              <a:lnSpc>
                <a:spcPct val="150000"/>
              </a:lnSpc>
              <a:defRPr/>
            </a:pPr>
            <a:r>
              <a:rPr lang="ar-EG" sz="6000" dirty="0">
                <a:solidFill>
                  <a:schemeClr val="bg1"/>
                </a:solidFill>
                <a:effectLst>
                  <a:glow rad="127000">
                    <a:schemeClr val="tx1"/>
                  </a:glow>
                </a:effectLst>
                <a:ea typeface="Times New Roman" panose="02020603050405020304" pitchFamily="18" charset="0"/>
                <a:cs typeface="Amiri" panose="00000500000000000000" pitchFamily="2" charset="-78"/>
              </a:rPr>
              <a:t>أَشْهَدُ أَنْ </a:t>
            </a:r>
            <a:r>
              <a:rPr lang="ar-SA" sz="6000" dirty="0">
                <a:solidFill>
                  <a:schemeClr val="bg1"/>
                </a:solidFill>
                <a:effectLst>
                  <a:glow rad="127000">
                    <a:schemeClr val="tx1"/>
                  </a:glow>
                </a:effectLst>
                <a:ea typeface="Times New Roman" panose="02020603050405020304" pitchFamily="18" charset="0"/>
                <a:cs typeface="Amiri" panose="00000500000000000000" pitchFamily="2" charset="-78"/>
              </a:rPr>
              <a:t>لَا إِلَهَ إِلاَّ اللهُ</a:t>
            </a:r>
            <a:r>
              <a:rPr lang="ar-EG" sz="6000" dirty="0">
                <a:solidFill>
                  <a:schemeClr val="bg1"/>
                </a:solidFill>
                <a:effectLst>
                  <a:glow rad="127000">
                    <a:schemeClr val="tx1"/>
                  </a:glow>
                </a:effectLst>
                <a:ea typeface="Times New Roman" panose="02020603050405020304" pitchFamily="18" charset="0"/>
                <a:cs typeface="Amiri" panose="00000500000000000000" pitchFamily="2" charset="-78"/>
              </a:rPr>
              <a:t> وَحْدَهُ لاَ شَرِيْكَ لَهُ، وَأَشْهَدُ أنَّ سَيِّدَنَا مُحَمَّدًا عَبْدُهُ وَرَسُولُهُ</a:t>
            </a:r>
            <a:endParaRPr lang="en-MY" sz="6000" dirty="0">
              <a:solidFill>
                <a:schemeClr val="bg1"/>
              </a:solidFill>
              <a:effectLst>
                <a:glow rad="127000">
                  <a:schemeClr val="tx1"/>
                </a:glow>
              </a:effectLst>
            </a:endParaRPr>
          </a:p>
        </p:txBody>
      </p:sp>
    </p:spTree>
    <p:extLst>
      <p:ext uri="{BB962C8B-B14F-4D97-AF65-F5344CB8AC3E}">
        <p14:creationId xmlns:p14="http://schemas.microsoft.com/office/powerpoint/2010/main" val="3431686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1A914A-39BC-4A0A-86A8-1BDEF9F17FBC}"/>
              </a:ext>
            </a:extLst>
          </p:cNvPr>
          <p:cNvSpPr/>
          <p:nvPr/>
        </p:nvSpPr>
        <p:spPr>
          <a:xfrm>
            <a:off x="0" y="0"/>
            <a:ext cx="12192000" cy="6858000"/>
          </a:xfrm>
          <a:prstGeom prst="rect">
            <a:avLst/>
          </a:prstGeom>
          <a:gradFill flip="none" rotWithShape="1">
            <a:gsLst>
              <a:gs pos="0">
                <a:schemeClr val="tx1">
                  <a:alpha val="3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TextBox 11">
            <a:extLst>
              <a:ext uri="{FF2B5EF4-FFF2-40B4-BE49-F238E27FC236}">
                <a16:creationId xmlns:a16="http://schemas.microsoft.com/office/drawing/2014/main" id="{0FF89668-2F39-461D-B7F7-645A9F4A1DD5}"/>
              </a:ext>
            </a:extLst>
          </p:cNvPr>
          <p:cNvSpPr txBox="1"/>
          <p:nvPr/>
        </p:nvSpPr>
        <p:spPr>
          <a:xfrm>
            <a:off x="277091" y="1892741"/>
            <a:ext cx="11259127" cy="2746906"/>
          </a:xfrm>
          <a:prstGeom prst="rect">
            <a:avLst/>
          </a:prstGeom>
          <a:noFill/>
        </p:spPr>
        <p:txBody>
          <a:bodyPr wrap="square" rtlCol="0">
            <a:spAutoFit/>
          </a:bodyPr>
          <a:lstStyle/>
          <a:p>
            <a:pPr lvl="0" algn="r">
              <a:lnSpc>
                <a:spcPct val="150000"/>
              </a:lnSpc>
            </a:pPr>
            <a:r>
              <a:rPr lang="ar-EG" sz="6000" dirty="0">
                <a:solidFill>
                  <a:schemeClr val="bg1"/>
                </a:solidFill>
                <a:effectLst>
                  <a:glow rad="127000">
                    <a:schemeClr val="tx1"/>
                  </a:glow>
                </a:effectLst>
                <a:ea typeface="Times New Roman" panose="02020603050405020304" pitchFamily="18" charset="0"/>
                <a:cs typeface="Amiri" panose="00000500000000000000" pitchFamily="2" charset="-78"/>
              </a:rPr>
              <a:t>فَيَا عِبَادَ اللهِ، اِتَّقُوا اللهَ </a:t>
            </a:r>
            <a:r>
              <a:rPr lang="ar-SA" sz="6000" dirty="0">
                <a:solidFill>
                  <a:schemeClr val="bg1"/>
                </a:solidFill>
                <a:effectLst>
                  <a:glow rad="127000">
                    <a:schemeClr val="tx1"/>
                  </a:glow>
                </a:effectLst>
                <a:ea typeface="Calibri" panose="020F0502020204030204" pitchFamily="34" charset="0"/>
                <a:cs typeface="Amiri" panose="00000500000000000000" pitchFamily="2" charset="-78"/>
              </a:rPr>
              <a:t>حَقَّ تُقَاتِهِ</a:t>
            </a:r>
            <a:r>
              <a:rPr lang="ar-SA" sz="6000" dirty="0">
                <a:solidFill>
                  <a:schemeClr val="bg1"/>
                </a:solidFill>
                <a:effectLst>
                  <a:glow rad="127000">
                    <a:schemeClr val="tx1"/>
                  </a:glow>
                </a:effectLst>
                <a:ea typeface="Times New Roman" panose="02020603050405020304" pitchFamily="18" charset="0"/>
                <a:cs typeface="Amiri" panose="00000500000000000000" pitchFamily="2" charset="-78"/>
              </a:rPr>
              <a:t> </a:t>
            </a:r>
            <a:r>
              <a:rPr lang="ar-SA" sz="6000" dirty="0">
                <a:solidFill>
                  <a:schemeClr val="bg1"/>
                </a:solidFill>
                <a:effectLst>
                  <a:glow rad="127000">
                    <a:schemeClr val="tx1"/>
                  </a:glow>
                </a:effectLst>
                <a:ea typeface="Calibri" panose="020F0502020204030204" pitchFamily="34" charset="0"/>
                <a:cs typeface="Amiri" panose="00000500000000000000" pitchFamily="2" charset="-78"/>
              </a:rPr>
              <a:t>وَاعْلَمُوا أَنَّ اللهَ أَمَرَكُمْ بِأَمْرٍ عَظِيمٍ</a:t>
            </a:r>
            <a:endParaRPr lang="en-MY" sz="6000" dirty="0">
              <a:solidFill>
                <a:schemeClr val="bg1"/>
              </a:solidFill>
              <a:effectLst>
                <a:glow rad="127000">
                  <a:schemeClr val="tx1"/>
                </a:glow>
              </a:effectLst>
            </a:endParaRPr>
          </a:p>
        </p:txBody>
      </p:sp>
    </p:spTree>
    <p:extLst>
      <p:ext uri="{BB962C8B-B14F-4D97-AF65-F5344CB8AC3E}">
        <p14:creationId xmlns:p14="http://schemas.microsoft.com/office/powerpoint/2010/main" val="129613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40034F-5A47-4868-9826-ED96A205D023}"/>
              </a:ext>
            </a:extLst>
          </p:cNvPr>
          <p:cNvSpPr/>
          <p:nvPr/>
        </p:nvSpPr>
        <p:spPr>
          <a:xfrm>
            <a:off x="0" y="0"/>
            <a:ext cx="12192000" cy="6858000"/>
          </a:xfrm>
          <a:prstGeom prst="rect">
            <a:avLst/>
          </a:prstGeom>
          <a:gradFill flip="none" rotWithShape="1">
            <a:gsLst>
              <a:gs pos="0">
                <a:schemeClr val="tx1">
                  <a:alpha val="3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 name="TextBox 1">
            <a:extLst>
              <a:ext uri="{FF2B5EF4-FFF2-40B4-BE49-F238E27FC236}">
                <a16:creationId xmlns:a16="http://schemas.microsoft.com/office/drawing/2014/main" id="{F6F2147E-2D63-46A8-9D13-12690A20BDB8}"/>
              </a:ext>
            </a:extLst>
          </p:cNvPr>
          <p:cNvSpPr txBox="1"/>
          <p:nvPr/>
        </p:nvSpPr>
        <p:spPr>
          <a:xfrm>
            <a:off x="934451" y="2025049"/>
            <a:ext cx="10323095" cy="4131900"/>
          </a:xfrm>
          <a:prstGeom prst="rect">
            <a:avLst/>
          </a:prstGeom>
          <a:noFill/>
        </p:spPr>
        <p:txBody>
          <a:bodyPr wrap="square" rtlCol="0">
            <a:spAutoFit/>
          </a:bodyPr>
          <a:lstStyle/>
          <a:p>
            <a:pPr algn="ctr" rtl="1">
              <a:lnSpc>
                <a:spcPct val="150000"/>
              </a:lnSpc>
            </a:pP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r>
              <a:rPr lang="ar-SA" sz="6000" b="1" dirty="0">
                <a:solidFill>
                  <a:srgbClr val="FFFF00"/>
                </a:solidFill>
                <a:effectLst>
                  <a:glow rad="127000">
                    <a:schemeClr val="tx1"/>
                  </a:glow>
                </a:effectLst>
                <a:latin typeface="QCF4_Hafs_33_W" panose="00000400000000000000" pitchFamily="2" charset="0"/>
              </a:rPr>
              <a:t> </a:t>
            </a:r>
            <a:r>
              <a:rPr lang="en-MY" sz="6000" b="1" dirty="0">
                <a:solidFill>
                  <a:srgbClr val="FFFF00"/>
                </a:solidFill>
                <a:effectLst>
                  <a:glow rad="127000">
                    <a:schemeClr val="tx1"/>
                  </a:glow>
                </a:effectLst>
                <a:latin typeface="QCF4_Hafs_33_W" panose="00000400000000000000" pitchFamily="2" charset="0"/>
              </a:rPr>
              <a:t></a:t>
            </a:r>
            <a:endParaRPr lang="ar-SA" sz="6000" b="1" dirty="0">
              <a:solidFill>
                <a:srgbClr val="FFFF00"/>
              </a:solidFill>
              <a:effectLst>
                <a:glow rad="127000">
                  <a:schemeClr val="tx1"/>
                </a:glow>
              </a:effectLst>
              <a:latin typeface="KFGQPC_Uthman_Taha_Naskh_H" panose="02000000000000000000" pitchFamily="2" charset="-78"/>
              <a:cs typeface="KFGQPC_Uthman_Taha_Naskh_H" panose="02000000000000000000" pitchFamily="2" charset="-78"/>
            </a:endParaRPr>
          </a:p>
        </p:txBody>
      </p:sp>
      <p:sp>
        <p:nvSpPr>
          <p:cNvPr id="8" name="TextBox 7">
            <a:extLst>
              <a:ext uri="{FF2B5EF4-FFF2-40B4-BE49-F238E27FC236}">
                <a16:creationId xmlns:a16="http://schemas.microsoft.com/office/drawing/2014/main" id="{05D02F83-D948-45BC-96E4-4850CA2C7E0B}"/>
              </a:ext>
            </a:extLst>
          </p:cNvPr>
          <p:cNvSpPr txBox="1"/>
          <p:nvPr/>
        </p:nvSpPr>
        <p:spPr>
          <a:xfrm>
            <a:off x="3705726" y="896786"/>
            <a:ext cx="4780547" cy="946485"/>
          </a:xfrm>
          <a:prstGeom prst="rect">
            <a:avLst/>
          </a:prstGeom>
          <a:solidFill>
            <a:srgbClr val="F3DDE8"/>
          </a:solid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txBody>
          <a:bodyPr wrap="square" rtlCol="0">
            <a:spAutoFit/>
          </a:bodyPr>
          <a:lstStyle/>
          <a:p>
            <a:pPr lvl="0" algn="ctr" rtl="1">
              <a:defRPr/>
            </a:pPr>
            <a:r>
              <a:rPr lang="ar-SA" sz="5400" dirty="0">
                <a:solidFill>
                  <a:srgbClr val="FFFF00"/>
                </a:solidFill>
                <a:effectLst>
                  <a:glow rad="127000">
                    <a:prstClr val="black"/>
                  </a:glow>
                </a:effectLst>
                <a:latin typeface="Arabic Typesetting" panose="03020402040406030203" pitchFamily="66" charset="-78"/>
                <a:ea typeface="Calibri" panose="020F0502020204030204" pitchFamily="34" charset="0"/>
                <a:cs typeface="Arabic Typesetting" panose="03020402040406030203" pitchFamily="66" charset="-78"/>
              </a:rPr>
              <a:t>فرمان الله سبحانه وتعالى </a:t>
            </a:r>
            <a:endParaRPr lang="en-MY" sz="5400" kern="0" dirty="0">
              <a:ln w="3175" cmpd="sng">
                <a:solidFill>
                  <a:srgbClr val="FFFF00"/>
                </a:solidFill>
                <a:prstDash val="solid"/>
              </a:ln>
              <a:solidFill>
                <a:srgbClr val="FFFF00"/>
              </a:solidFill>
              <a:effectLst>
                <a:glow rad="1270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69343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470221-D574-4335-9889-8D93C1958948}"/>
              </a:ext>
            </a:extLst>
          </p:cNvPr>
          <p:cNvSpPr/>
          <p:nvPr/>
        </p:nvSpPr>
        <p:spPr>
          <a:xfrm>
            <a:off x="0" y="0"/>
            <a:ext cx="12192000" cy="6858000"/>
          </a:xfrm>
          <a:prstGeom prst="rect">
            <a:avLst/>
          </a:prstGeom>
          <a:gradFill flip="none" rotWithShape="1">
            <a:gsLst>
              <a:gs pos="0">
                <a:schemeClr val="tx1">
                  <a:alpha val="3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 name="TextBox 1">
            <a:extLst>
              <a:ext uri="{FF2B5EF4-FFF2-40B4-BE49-F238E27FC236}">
                <a16:creationId xmlns:a16="http://schemas.microsoft.com/office/drawing/2014/main" id="{E1DB3E3B-75B7-4AEF-B673-27FED7E87D33}"/>
              </a:ext>
            </a:extLst>
          </p:cNvPr>
          <p:cNvSpPr txBox="1"/>
          <p:nvPr/>
        </p:nvSpPr>
        <p:spPr>
          <a:xfrm>
            <a:off x="160420" y="1000686"/>
            <a:ext cx="11578998" cy="4070345"/>
          </a:xfrm>
          <a:prstGeom prst="rect">
            <a:avLst/>
          </a:prstGeom>
          <a:noFill/>
        </p:spPr>
        <p:txBody>
          <a:bodyPr wrap="square" rtlCol="0">
            <a:spAutoFit/>
          </a:bodyPr>
          <a:lstStyle/>
          <a:p>
            <a:pPr lvl="0" algn="ctr">
              <a:lnSpc>
                <a:spcPct val="150000"/>
              </a:lnSpc>
              <a:defRPr/>
            </a:pPr>
            <a:r>
              <a:rPr lang="ar-SA" sz="4400" dirty="0">
                <a:solidFill>
                  <a:srgbClr val="FFFF00"/>
                </a:solidFill>
                <a:effectLst>
                  <a:glow rad="127000">
                    <a:prstClr val="black"/>
                  </a:glow>
                </a:effectLst>
                <a:ea typeface="Calibri" panose="020F0502020204030204" pitchFamily="34" charset="0"/>
                <a:cs typeface="Amiri" panose="00000500000000000000" pitchFamily="2" charset="-78"/>
              </a:rPr>
              <a:t>اَللَّهُمَّ صَلِّ عَلَى سَيِّدِنَا مُحَمَّدٍ وَعَلَى آلِ سَيِّدِنَا مُحَمَّدٍ كَمَا صَلَّيْتَ عَلَى سَيِّدِنَا إِبْرَاهِيْمَ وَعَلَى آلِ سَيِّدِنَا إِبْرَاهِيْمَ وَبَارِكْ عَلَى سَيِّدِنَا مُحَمَّدٍ وَعَلَى آلِ سَيِّدِنَا مُحَمَّدٍ كَمَا بَارَكْتَ عَلَى سَيِّدِنَا إِبْرَاهِيْمَ وَعَلَى آلِ سَيِّدِنَا </a:t>
            </a:r>
            <a:r>
              <a:rPr lang="ar-SA" sz="4400" dirty="0">
                <a:solidFill>
                  <a:srgbClr val="FFFF00"/>
                </a:solidFill>
                <a:effectLst>
                  <a:glow rad="127000">
                    <a:schemeClr val="tx1"/>
                  </a:glow>
                </a:effectLst>
                <a:ea typeface="Calibri" panose="020F0502020204030204" pitchFamily="34" charset="0"/>
                <a:cs typeface="Amiri" panose="00000500000000000000" pitchFamily="2" charset="-78"/>
              </a:rPr>
              <a:t>إِبْرَاهِيْم ِفِي </a:t>
            </a:r>
            <a:r>
              <a:rPr lang="ar-SA" sz="4400" dirty="0">
                <a:solidFill>
                  <a:srgbClr val="FFFF00"/>
                </a:solidFill>
                <a:effectLst>
                  <a:glow rad="127000">
                    <a:prstClr val="black"/>
                  </a:glow>
                </a:effectLst>
                <a:ea typeface="Calibri" panose="020F0502020204030204" pitchFamily="34" charset="0"/>
                <a:cs typeface="Amiri" panose="00000500000000000000" pitchFamily="2" charset="-78"/>
              </a:rPr>
              <a:t>الْعَالَمِيْنَ إِنَّكَ حَمِيْدٌ مَجِيْدٌ</a:t>
            </a:r>
            <a:endParaRPr lang="en-MY" sz="4400" dirty="0">
              <a:solidFill>
                <a:srgbClr val="FFFF00"/>
              </a:solidFill>
              <a:effectLst>
                <a:glow rad="127000">
                  <a:prstClr val="black"/>
                </a:glow>
              </a:effectLst>
            </a:endParaRPr>
          </a:p>
        </p:txBody>
      </p:sp>
    </p:spTree>
    <p:extLst>
      <p:ext uri="{BB962C8B-B14F-4D97-AF65-F5344CB8AC3E}">
        <p14:creationId xmlns:p14="http://schemas.microsoft.com/office/powerpoint/2010/main" val="599937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13B941-1237-4AA8-8EA4-91ED5DDCCED6}"/>
              </a:ext>
            </a:extLst>
          </p:cNvPr>
          <p:cNvSpPr/>
          <p:nvPr/>
        </p:nvSpPr>
        <p:spPr>
          <a:xfrm>
            <a:off x="0" y="0"/>
            <a:ext cx="12192000" cy="6858000"/>
          </a:xfrm>
          <a:prstGeom prst="rect">
            <a:avLst/>
          </a:prstGeom>
          <a:gradFill flip="none" rotWithShape="1">
            <a:gsLst>
              <a:gs pos="0">
                <a:schemeClr val="tx1">
                  <a:alpha val="2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 name="TextBox 1">
            <a:extLst>
              <a:ext uri="{FF2B5EF4-FFF2-40B4-BE49-F238E27FC236}">
                <a16:creationId xmlns:a16="http://schemas.microsoft.com/office/drawing/2014/main" id="{B8D5F733-B36F-45FA-ABA8-C0A78A670EB1}"/>
              </a:ext>
            </a:extLst>
          </p:cNvPr>
          <p:cNvSpPr txBox="1"/>
          <p:nvPr/>
        </p:nvSpPr>
        <p:spPr>
          <a:xfrm>
            <a:off x="4548153" y="748966"/>
            <a:ext cx="3095694" cy="923330"/>
          </a:xfrm>
          <a:prstGeom prst="rect">
            <a:avLst/>
          </a:prstGeom>
          <a:gradFill flip="none" rotWithShape="1">
            <a:gsLst>
              <a:gs pos="0">
                <a:srgbClr val="AC8CB2">
                  <a:tint val="66000"/>
                  <a:satMod val="160000"/>
                </a:srgbClr>
              </a:gs>
              <a:gs pos="50000">
                <a:srgbClr val="AC8CB2">
                  <a:tint val="44500"/>
                  <a:satMod val="160000"/>
                </a:srgbClr>
              </a:gs>
              <a:gs pos="100000">
                <a:srgbClr val="AC8CB2">
                  <a:tint val="23500"/>
                  <a:satMod val="160000"/>
                </a:srgbClr>
              </a:gs>
            </a:gsLst>
            <a:lin ang="2700000" scaled="1"/>
            <a:tileRect/>
          </a:gradFill>
          <a:ln>
            <a:solidFill>
              <a:srgbClr val="AC8CB2"/>
            </a:solidFill>
          </a:ln>
          <a:effectLst/>
          <a:scene3d>
            <a:camera prst="orthographic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rtl="1">
              <a:defRPr/>
            </a:pPr>
            <a:r>
              <a:rPr lang="ar-SA" sz="5400" kern="0" dirty="0">
                <a:ln w="3175" cmpd="sng">
                  <a:solidFill>
                    <a:srgbClr val="FFFF00"/>
                  </a:solidFill>
                  <a:prstDash val="solid"/>
                </a:ln>
                <a:solidFill>
                  <a:srgbClr val="FFFF00"/>
                </a:solidFill>
                <a:effectLst>
                  <a:glow rad="635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rPr>
              <a:t>ڤسنن تقوى</a:t>
            </a:r>
            <a:endParaRPr lang="en-MY" sz="5400" kern="0" dirty="0">
              <a:ln w="3175" cmpd="sng">
                <a:solidFill>
                  <a:srgbClr val="FFFF00"/>
                </a:solidFill>
                <a:prstDash val="solid"/>
              </a:ln>
              <a:solidFill>
                <a:srgbClr val="FFFF00"/>
              </a:solidFill>
              <a:effectLst>
                <a:glow rad="63500">
                  <a:prstClr val="black"/>
                </a:glow>
                <a:outerShdw blurRad="50800" dist="381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
        <p:nvSpPr>
          <p:cNvPr id="5" name="Rectangle 4">
            <a:extLst>
              <a:ext uri="{FF2B5EF4-FFF2-40B4-BE49-F238E27FC236}">
                <a16:creationId xmlns:a16="http://schemas.microsoft.com/office/drawing/2014/main" id="{4145DE2D-B40D-4BC7-9169-E5B60447ABA9}"/>
              </a:ext>
            </a:extLst>
          </p:cNvPr>
          <p:cNvSpPr/>
          <p:nvPr/>
        </p:nvSpPr>
        <p:spPr>
          <a:xfrm>
            <a:off x="1080845" y="2505670"/>
            <a:ext cx="10030310" cy="1846659"/>
          </a:xfrm>
          <a:prstGeom prst="rect">
            <a:avLst/>
          </a:prstGeom>
        </p:spPr>
        <p:txBody>
          <a:bodyPr wrap="none">
            <a:spAutoFit/>
          </a:bodyPr>
          <a:lstStyle/>
          <a:p>
            <a:pPr algn="ctr"/>
            <a:r>
              <a:rPr lang="ar-SA" sz="4800" dirty="0">
                <a:solidFill>
                  <a:srgbClr val="FFFF00"/>
                </a:solidFill>
                <a:effectLst>
                  <a:glow rad="127000">
                    <a:schemeClr val="tx1"/>
                  </a:glow>
                </a:effectLst>
                <a:ea typeface="Amiri" panose="00000500000000000000" pitchFamily="2" charset="-78"/>
                <a:cs typeface="Amiri" panose="00000500000000000000" pitchFamily="2" charset="-78"/>
              </a:rPr>
              <a:t>اتَّقُوا اللهَ،</a:t>
            </a:r>
            <a:endParaRPr lang="en-US" sz="4800" dirty="0">
              <a:solidFill>
                <a:srgbClr val="FFFF00"/>
              </a:solidFill>
              <a:effectLst>
                <a:glow rad="127000">
                  <a:schemeClr val="tx1"/>
                </a:glow>
              </a:effectLst>
              <a:ea typeface="Amiri" panose="00000500000000000000" pitchFamily="2" charset="-78"/>
              <a:cs typeface="Amiri" panose="00000500000000000000" pitchFamily="2" charset="-78"/>
            </a:endParaRPr>
          </a:p>
          <a:p>
            <a:pPr algn="ctr" rtl="1"/>
            <a:endParaRPr lang="en-US" dirty="0">
              <a:solidFill>
                <a:srgbClr val="FFFF00"/>
              </a:solidFill>
              <a:effectLst>
                <a:glow rad="127000">
                  <a:schemeClr val="tx1"/>
                </a:glow>
              </a:effectLst>
              <a:ea typeface="Amiri" panose="00000500000000000000" pitchFamily="2" charset="-78"/>
              <a:cs typeface="Amiri" panose="00000500000000000000" pitchFamily="2" charset="-78"/>
            </a:endParaRPr>
          </a:p>
          <a:p>
            <a:pPr algn="ctr"/>
            <a:r>
              <a:rPr lang="ar-SA" sz="4800" dirty="0">
                <a:solidFill>
                  <a:srgbClr val="FFFF00"/>
                </a:solidFill>
                <a:effectLst>
                  <a:glow rad="127000">
                    <a:schemeClr val="tx1"/>
                  </a:glow>
                </a:effectLst>
                <a:ea typeface="Amiri" panose="00000500000000000000" pitchFamily="2" charset="-78"/>
                <a:cs typeface="Amiri" panose="00000500000000000000" pitchFamily="2" charset="-78"/>
              </a:rPr>
              <a:t> أُوصِيكُمْ وَنَفْسِي بِتَقْوَى اللهِ وَطَاعَتِهِ لَعَلَّكُمْ تُفْلِحُونَ</a:t>
            </a:r>
            <a:endParaRPr lang="en-MY" sz="4800" dirty="0">
              <a:solidFill>
                <a:srgbClr val="FFFF00"/>
              </a:solidFill>
              <a:effectLst>
                <a:glow rad="127000">
                  <a:schemeClr val="tx1"/>
                </a:glow>
              </a:effectLst>
            </a:endParaRPr>
          </a:p>
        </p:txBody>
      </p:sp>
    </p:spTree>
    <p:extLst>
      <p:ext uri="{BB962C8B-B14F-4D97-AF65-F5344CB8AC3E}">
        <p14:creationId xmlns:p14="http://schemas.microsoft.com/office/powerpoint/2010/main" val="1646790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ECC307-D969-40CB-9FFF-B95D52C4DAE8}"/>
              </a:ext>
            </a:extLst>
          </p:cNvPr>
          <p:cNvSpPr/>
          <p:nvPr/>
        </p:nvSpPr>
        <p:spPr>
          <a:xfrm>
            <a:off x="0" y="0"/>
            <a:ext cx="12192000" cy="6858000"/>
          </a:xfrm>
          <a:prstGeom prst="rect">
            <a:avLst/>
          </a:prstGeom>
          <a:gradFill flip="none" rotWithShape="1">
            <a:gsLst>
              <a:gs pos="0">
                <a:schemeClr val="tx1">
                  <a:alpha val="3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 name="TextBox 3">
            <a:extLst>
              <a:ext uri="{FF2B5EF4-FFF2-40B4-BE49-F238E27FC236}">
                <a16:creationId xmlns:a16="http://schemas.microsoft.com/office/drawing/2014/main" id="{C720CCA7-CBF9-4E5D-96B9-C8A5BBF3C4D5}"/>
              </a:ext>
            </a:extLst>
          </p:cNvPr>
          <p:cNvSpPr txBox="1"/>
          <p:nvPr/>
        </p:nvSpPr>
        <p:spPr>
          <a:xfrm>
            <a:off x="946483" y="1748589"/>
            <a:ext cx="10506608" cy="3054682"/>
          </a:xfrm>
          <a:prstGeom prst="rect">
            <a:avLst/>
          </a:prstGeom>
          <a:noFill/>
        </p:spPr>
        <p:txBody>
          <a:bodyPr wrap="square" rtlCol="0">
            <a:spAutoFit/>
          </a:bodyPr>
          <a:lstStyle/>
          <a:p>
            <a:pPr lvl="0" algn="just" rtl="1">
              <a:lnSpc>
                <a:spcPct val="150000"/>
              </a:lnSpc>
              <a:defRPr/>
            </a:pPr>
            <a:r>
              <a:rPr lang="ar-SA" sz="4400" dirty="0">
                <a:solidFill>
                  <a:prstClr val="white"/>
                </a:solidFill>
                <a:effectLst>
                  <a:glow rad="127000">
                    <a:prstClr val="black"/>
                  </a:glow>
                </a:effectLst>
                <a:latin typeface="Calibri" panose="020F0502020204030204" pitchFamily="34" charset="0"/>
                <a:ea typeface="Calibri" panose="020F0502020204030204" pitchFamily="34" charset="0"/>
                <a:cs typeface="Amiri" panose="00000500000000000000" pitchFamily="2" charset="-78"/>
              </a:rPr>
              <a:t>وَارْضَ اللَّهُمَّ عَنِ الْخُلَفَاءِ الرَّاشِدِينَ وَعَنْ بَقِيَّةِ الصَّحَابَةِ أَجْمَعِينَ، وَعَنِ التَّابِعِينَ وَتَابِعِي التَّابِعِينَ وَمَنْ تَبِعَهُمْ بِإِحْسَانٍ إِلَى يَوْمِ الدِّيْنِ وَارْضَ عَنَّا مَعَهُمْ يَا أَكْرَمَ الْأَكْرَمِينَ</a:t>
            </a:r>
            <a:endParaRPr lang="en-MY" sz="28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0315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1000" b="-6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E8659-E719-426B-BCDD-EFED3F8694EC}"/>
              </a:ext>
            </a:extLst>
          </p:cNvPr>
          <p:cNvSpPr txBox="1"/>
          <p:nvPr/>
        </p:nvSpPr>
        <p:spPr>
          <a:xfrm>
            <a:off x="586509" y="2698259"/>
            <a:ext cx="11018981" cy="2215991"/>
          </a:xfrm>
          <a:prstGeom prst="rect">
            <a:avLst/>
          </a:prstGeom>
          <a:noFill/>
        </p:spPr>
        <p:txBody>
          <a:bodyPr wrap="square" rtlCol="0">
            <a:spAutoFit/>
          </a:bodyPr>
          <a:lstStyle/>
          <a:p>
            <a:pPr lvl="0" algn="just" rtl="1">
              <a:lnSpc>
                <a:spcPct val="150000"/>
              </a:lnSpc>
              <a:defRPr/>
            </a:pP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اللَّهُمَّ اغْفِرْ لِلْمُسْلِمِينَ وَالْمُسْلِمَاتِ وَالْمُؤْمِنِينَ وَالْمُؤْمِنَاتِ الْأَحْيَاءِ مِنْهُمْ وَالْأَمْوَاتِ</a:t>
            </a:r>
            <a:endParaRPr lang="en-MY" sz="32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19018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E61D5-D4CA-4B0D-A0D1-C2F72C128CB8}"/>
              </a:ext>
            </a:extLst>
          </p:cNvPr>
          <p:cNvPicPr>
            <a:picLocks noChangeAspect="1"/>
          </p:cNvPicPr>
          <p:nvPr/>
        </p:nvPicPr>
        <p:blipFill>
          <a:blip r:embed="rId2"/>
          <a:stretch>
            <a:fillRect/>
          </a:stretch>
        </p:blipFill>
        <p:spPr>
          <a:xfrm>
            <a:off x="-1" y="-1"/>
            <a:ext cx="12192001" cy="6858001"/>
          </a:xfrm>
          <a:prstGeom prst="rect">
            <a:avLst/>
          </a:prstGeom>
        </p:spPr>
      </p:pic>
      <p:pic>
        <p:nvPicPr>
          <p:cNvPr id="6" name="Picture 5">
            <a:extLst>
              <a:ext uri="{FF2B5EF4-FFF2-40B4-BE49-F238E27FC236}">
                <a16:creationId xmlns:a16="http://schemas.microsoft.com/office/drawing/2014/main" id="{3E0098DC-A9B1-4215-98F7-EBA67313D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1383" y="3364919"/>
            <a:ext cx="3676567" cy="3804727"/>
          </a:xfrm>
          <a:prstGeom prst="rect">
            <a:avLst/>
          </a:prstGeom>
        </p:spPr>
      </p:pic>
      <p:pic>
        <p:nvPicPr>
          <p:cNvPr id="8" name="Picture 7">
            <a:extLst>
              <a:ext uri="{FF2B5EF4-FFF2-40B4-BE49-F238E27FC236}">
                <a16:creationId xmlns:a16="http://schemas.microsoft.com/office/drawing/2014/main" id="{63326AD4-B56B-4E8B-91E0-27120719F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51354" y="-311646"/>
            <a:ext cx="3676567" cy="3804726"/>
          </a:xfrm>
          <a:prstGeom prst="rect">
            <a:avLst/>
          </a:prstGeom>
        </p:spPr>
      </p:pic>
      <p:pic>
        <p:nvPicPr>
          <p:cNvPr id="9" name="Picture 8">
            <a:extLst>
              <a:ext uri="{FF2B5EF4-FFF2-40B4-BE49-F238E27FC236}">
                <a16:creationId xmlns:a16="http://schemas.microsoft.com/office/drawing/2014/main" id="{0EFB0CCF-3B98-44B6-A2E6-75562225C9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729140" y="235992"/>
            <a:ext cx="2733717" cy="683429"/>
          </a:xfrm>
          <a:prstGeom prst="rect">
            <a:avLst/>
          </a:prstGeom>
        </p:spPr>
      </p:pic>
      <p:pic>
        <p:nvPicPr>
          <p:cNvPr id="10" name="Picture 9">
            <a:extLst>
              <a:ext uri="{FF2B5EF4-FFF2-40B4-BE49-F238E27FC236}">
                <a16:creationId xmlns:a16="http://schemas.microsoft.com/office/drawing/2014/main" id="{7F9E0A14-2A48-4EA9-87D6-FE2EA87FB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891657" y="5874715"/>
            <a:ext cx="2733717" cy="683429"/>
          </a:xfrm>
          <a:prstGeom prst="rect">
            <a:avLst/>
          </a:prstGeom>
        </p:spPr>
      </p:pic>
      <p:sp>
        <p:nvSpPr>
          <p:cNvPr id="12" name="Rectangle 11">
            <a:extLst>
              <a:ext uri="{FF2B5EF4-FFF2-40B4-BE49-F238E27FC236}">
                <a16:creationId xmlns:a16="http://schemas.microsoft.com/office/drawing/2014/main" id="{DE87486F-DBC8-4370-8860-9C9234D1E331}"/>
              </a:ext>
            </a:extLst>
          </p:cNvPr>
          <p:cNvSpPr/>
          <p:nvPr/>
        </p:nvSpPr>
        <p:spPr>
          <a:xfrm>
            <a:off x="1544231" y="1901657"/>
            <a:ext cx="9428567" cy="3054682"/>
          </a:xfrm>
          <a:prstGeom prst="rect">
            <a:avLst/>
          </a:prstGeom>
        </p:spPr>
        <p:txBody>
          <a:bodyPr wrap="square">
            <a:spAutoFit/>
          </a:bodyPr>
          <a:lstStyle/>
          <a:p>
            <a:pPr marL="0" marR="0" lvl="0" indent="449569" algn="ctr" defTabSz="914400" rtl="1" eaLnBrk="1" fontAlgn="auto" latinLnBrk="0" hangingPunct="1">
              <a:lnSpc>
                <a:spcPct val="150000"/>
              </a:lnSpc>
              <a:spcBef>
                <a:spcPts val="0"/>
              </a:spcBef>
              <a:spcAft>
                <a:spcPts val="0"/>
              </a:spcAft>
              <a:buClrTx/>
              <a:buSzTx/>
              <a:buFontTx/>
              <a:buNone/>
              <a:tabLst/>
              <a:defRPr/>
            </a:pP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اللَّهُمَّ أَيِّدْ بِدَوَامِ التَّوْفِيقِ وَالْهِدَايةِ وَالصِّحَّةِ وَالسَّلَامَةِ جَلالةَ مَلِكِنَا </a:t>
            </a:r>
            <a:r>
              <a:rPr kumimoji="0" lang="ar-SA" sz="4400" b="0" i="0" u="none" strike="noStrike" kern="1200" cap="none" spc="0" normalizeH="0" baseline="0" noProof="0" dirty="0" err="1">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كـباوه</a:t>
            </a: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دولي </a:t>
            </a:r>
            <a:r>
              <a:rPr kumimoji="0" lang="ar-SA" sz="4400" b="0" i="0" u="none" strike="noStrike" kern="1200" cap="none" spc="0" normalizeH="0" baseline="0" noProof="0" dirty="0" err="1">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يڠ</a:t>
            </a: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مـها موليا سري </a:t>
            </a:r>
            <a:r>
              <a:rPr kumimoji="0" lang="ar-SA" sz="4400" b="0" i="0" u="none" strike="noStrike" kern="1200" cap="none" spc="0" normalizeH="0" baseline="0" noProof="0" dirty="0" err="1">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ڤدوك</a:t>
            </a: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a:t>
            </a:r>
            <a:r>
              <a:rPr kumimoji="0" lang="ar-SA" sz="4400" b="0" i="0" u="none" strike="noStrike" kern="1200" cap="none" spc="0" normalizeH="0" baseline="0" noProof="0" dirty="0" err="1">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بڬيندا</a:t>
            </a: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a:t>
            </a:r>
            <a:r>
              <a:rPr kumimoji="0" lang="ar-SA" sz="4400" b="0" i="0" u="none" strike="noStrike" kern="1200" cap="none" spc="0" normalizeH="0" baseline="0" noProof="0" dirty="0" err="1">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يڠ</a:t>
            </a: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a:t>
            </a:r>
            <a:r>
              <a:rPr kumimoji="0" lang="ar-SA" sz="4400" b="0" i="0" u="none" strike="noStrike" kern="1200" cap="none" spc="0" normalizeH="0" baseline="0" noProof="0" dirty="0" err="1">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دڤرتوان</a:t>
            </a: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a:t>
            </a:r>
            <a:r>
              <a:rPr kumimoji="0" lang="ar-SA" sz="4400" b="0" i="0" u="none" strike="noStrike" kern="1200" cap="none" spc="0" normalizeH="0" baseline="0" noProof="0" dirty="0" err="1">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اڬوڠ</a:t>
            </a: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سلطان إبراهيم</a:t>
            </a:r>
          </a:p>
        </p:txBody>
      </p:sp>
    </p:spTree>
    <p:extLst>
      <p:ext uri="{BB962C8B-B14F-4D97-AF65-F5344CB8AC3E}">
        <p14:creationId xmlns:p14="http://schemas.microsoft.com/office/powerpoint/2010/main" val="3045165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E61D5-D4CA-4B0D-A0D1-C2F72C128CB8}"/>
              </a:ext>
            </a:extLst>
          </p:cNvPr>
          <p:cNvPicPr>
            <a:picLocks noChangeAspect="1"/>
          </p:cNvPicPr>
          <p:nvPr/>
        </p:nvPicPr>
        <p:blipFill>
          <a:blip r:embed="rId2"/>
          <a:stretch>
            <a:fillRect/>
          </a:stretch>
        </p:blipFill>
        <p:spPr>
          <a:xfrm>
            <a:off x="-1" y="-1"/>
            <a:ext cx="12192001" cy="6858001"/>
          </a:xfrm>
          <a:prstGeom prst="rect">
            <a:avLst/>
          </a:prstGeom>
        </p:spPr>
      </p:pic>
      <p:pic>
        <p:nvPicPr>
          <p:cNvPr id="9" name="Picture 8">
            <a:extLst>
              <a:ext uri="{FF2B5EF4-FFF2-40B4-BE49-F238E27FC236}">
                <a16:creationId xmlns:a16="http://schemas.microsoft.com/office/drawing/2014/main" id="{0EFB0CCF-3B98-44B6-A2E6-75562225C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729140" y="235992"/>
            <a:ext cx="2733717" cy="683429"/>
          </a:xfrm>
          <a:prstGeom prst="rect">
            <a:avLst/>
          </a:prstGeom>
        </p:spPr>
      </p:pic>
      <p:pic>
        <p:nvPicPr>
          <p:cNvPr id="10" name="Picture 9">
            <a:extLst>
              <a:ext uri="{FF2B5EF4-FFF2-40B4-BE49-F238E27FC236}">
                <a16:creationId xmlns:a16="http://schemas.microsoft.com/office/drawing/2014/main" id="{7F9E0A14-2A48-4EA9-87D6-FE2EA87FB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891657" y="5874715"/>
            <a:ext cx="2733717" cy="683429"/>
          </a:xfrm>
          <a:prstGeom prst="rect">
            <a:avLst/>
          </a:prstGeom>
        </p:spPr>
      </p:pic>
      <p:pic>
        <p:nvPicPr>
          <p:cNvPr id="11" name="Picture 10">
            <a:extLst>
              <a:ext uri="{FF2B5EF4-FFF2-40B4-BE49-F238E27FC236}">
                <a16:creationId xmlns:a16="http://schemas.microsoft.com/office/drawing/2014/main" id="{C5E9CC24-9622-4581-BBC4-E62259F99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 y="-207776"/>
            <a:ext cx="3676567" cy="3804726"/>
          </a:xfrm>
          <a:prstGeom prst="rect">
            <a:avLst/>
          </a:prstGeom>
        </p:spPr>
      </p:pic>
      <p:pic>
        <p:nvPicPr>
          <p:cNvPr id="12" name="Picture 11">
            <a:extLst>
              <a:ext uri="{FF2B5EF4-FFF2-40B4-BE49-F238E27FC236}">
                <a16:creationId xmlns:a16="http://schemas.microsoft.com/office/drawing/2014/main" id="{5A9FBEF6-8721-4A80-BA82-F1E0D5BF35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515438" y="3142222"/>
            <a:ext cx="3676567" cy="3804727"/>
          </a:xfrm>
          <a:prstGeom prst="rect">
            <a:avLst/>
          </a:prstGeom>
        </p:spPr>
      </p:pic>
      <p:sp>
        <p:nvSpPr>
          <p:cNvPr id="8" name="Rectangle 7">
            <a:extLst>
              <a:ext uri="{FF2B5EF4-FFF2-40B4-BE49-F238E27FC236}">
                <a16:creationId xmlns:a16="http://schemas.microsoft.com/office/drawing/2014/main" id="{F55AB251-57DE-4738-97B7-7BBB676B706C}"/>
              </a:ext>
            </a:extLst>
          </p:cNvPr>
          <p:cNvSpPr/>
          <p:nvPr/>
        </p:nvSpPr>
        <p:spPr>
          <a:xfrm>
            <a:off x="924027" y="2577440"/>
            <a:ext cx="10343949" cy="2039020"/>
          </a:xfrm>
          <a:prstGeom prst="rect">
            <a:avLst/>
          </a:prstGeom>
        </p:spPr>
        <p:txBody>
          <a:bodyPr wrap="square">
            <a:spAutoFit/>
          </a:bodyPr>
          <a:lstStyle/>
          <a:p>
            <a:pPr marL="0" marR="0" lvl="0" indent="449569" algn="ctr" defTabSz="914400" rtl="1" eaLnBrk="1" fontAlgn="auto" latinLnBrk="0" hangingPunct="1">
              <a:lnSpc>
                <a:spcPct val="150000"/>
              </a:lnSpc>
              <a:spcBef>
                <a:spcPts val="0"/>
              </a:spcBef>
              <a:spcAft>
                <a:spcPts val="0"/>
              </a:spcAft>
              <a:buClrTx/>
              <a:buSzTx/>
              <a:buFontTx/>
              <a:buNone/>
              <a:tabLst/>
              <a:defRPr/>
            </a:pPr>
            <a:r>
              <a:rPr kumimoji="0" lang="ar-SA" sz="4400" b="0" i="0" u="none" strike="noStrike" kern="1200" cap="none" spc="0" normalizeH="0" baseline="0" noProof="0" dirty="0">
                <a:ln w="6350">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وكذلك كـباوه دولي يڠ </a:t>
            </a:r>
            <a:r>
              <a:rPr kumimoji="0" lang="ar-SA" sz="4400" b="0" i="0" u="none" strike="noStrike" kern="1200" cap="none" spc="0" normalizeH="0" baseline="0" noProof="0" dirty="0">
                <a:ln w="9525">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مـها</a:t>
            </a:r>
            <a:r>
              <a:rPr kumimoji="0" lang="ar-SA" sz="4400" b="0" i="0" u="none" strike="noStrike" kern="1200" cap="none" spc="0" normalizeH="0" baseline="0" noProof="0" dirty="0">
                <a:ln w="6350">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موليا</a:t>
            </a:r>
            <a:r>
              <a:rPr kumimoji="0" lang="en-US" sz="4400" b="0" i="0" u="none" strike="noStrike" kern="1200" cap="none" spc="0" normalizeH="0" baseline="0" noProof="0" dirty="0">
                <a:ln w="6350">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a:t>
            </a:r>
            <a:r>
              <a:rPr kumimoji="0" lang="ar-SA" sz="4400" b="0" i="0" u="none" strike="noStrike" kern="1200" cap="none" spc="0" normalizeH="0" baseline="0" noProof="0" dirty="0">
                <a:ln w="6350">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سري ڤدوك بڬيندا</a:t>
            </a:r>
            <a:endParaRPr kumimoji="0" lang="en-US" sz="4400" b="0" i="0" u="none" strike="noStrike" kern="1200" cap="none" spc="0" normalizeH="0" baseline="0" noProof="0" dirty="0">
              <a:ln w="6350">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endParaRPr>
          </a:p>
          <a:p>
            <a:pPr marL="0" marR="0" lvl="0" indent="449569" algn="ctr" defTabSz="914400" rtl="1" eaLnBrk="1" fontAlgn="auto" latinLnBrk="0" hangingPunct="1">
              <a:lnSpc>
                <a:spcPct val="150000"/>
              </a:lnSpc>
              <a:spcBef>
                <a:spcPts val="0"/>
              </a:spcBef>
              <a:spcAft>
                <a:spcPts val="0"/>
              </a:spcAft>
              <a:buClrTx/>
              <a:buSzTx/>
              <a:buFontTx/>
              <a:buNone/>
              <a:tabLst/>
              <a:defRPr/>
            </a:pPr>
            <a:r>
              <a:rPr kumimoji="0" lang="ar-SA" sz="4400" b="0" i="0" u="none" strike="noStrike" kern="1200" cap="none" spc="0" normalizeH="0" baseline="0" noProof="0" dirty="0">
                <a:ln w="6350">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راج ڤرمايسوري اڬوڠ</a:t>
            </a:r>
            <a:r>
              <a:rPr kumimoji="0" lang="en-MY" sz="4400" b="0" i="0" u="none" strike="noStrike" kern="1200" cap="none" spc="0" normalizeH="0" baseline="0" noProof="0" dirty="0">
                <a:ln w="6350">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 </a:t>
            </a:r>
            <a:r>
              <a:rPr kumimoji="0" lang="ar-SA" sz="4400" b="0" i="0" u="none" strike="noStrike" kern="1200" cap="none" spc="0" normalizeH="0" baseline="0" noProof="0" dirty="0">
                <a:ln w="6350">
                  <a:solidFill>
                    <a:prstClr val="black"/>
                  </a:solidFill>
                </a:ln>
                <a:solidFill>
                  <a:prstClr val="black"/>
                </a:solidFill>
                <a:effectLst>
                  <a:glow rad="50800">
                    <a:prstClr val="white"/>
                  </a:glow>
                  <a:outerShdw blurRad="38100" dist="38100" dir="2700000" algn="tl">
                    <a:srgbClr val="000000">
                      <a:alpha val="43137"/>
                    </a:srgbClr>
                  </a:outerShdw>
                </a:effectLst>
                <a:uLnTx/>
                <a:uFillTx/>
                <a:latin typeface="Amiri" panose="00000500000000000000" pitchFamily="2" charset="-78"/>
                <a:ea typeface="Amiri" panose="00000500000000000000" pitchFamily="2" charset="-78"/>
                <a:cs typeface="Amiri" panose="00000500000000000000" pitchFamily="2" charset="-78"/>
              </a:rPr>
              <a:t>راج زَارِيثْ صُوفِيَاه</a:t>
            </a:r>
          </a:p>
        </p:txBody>
      </p:sp>
    </p:spTree>
    <p:extLst>
      <p:ext uri="{BB962C8B-B14F-4D97-AF65-F5344CB8AC3E}">
        <p14:creationId xmlns:p14="http://schemas.microsoft.com/office/powerpoint/2010/main" val="144887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12033" y="0"/>
            <a:ext cx="12192000" cy="6858000"/>
          </a:xfrm>
          <a:prstGeom prst="rect">
            <a:avLst/>
          </a:prstGeom>
          <a:gradFill flip="none" rotWithShape="1">
            <a:gsLst>
              <a:gs pos="0">
                <a:schemeClr val="tx1">
                  <a:alpha val="3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657725" y="1934905"/>
            <a:ext cx="10536748" cy="2215991"/>
          </a:xfrm>
          <a:prstGeom prst="rect">
            <a:avLst/>
          </a:prstGeom>
        </p:spPr>
        <p:txBody>
          <a:bodyPr wrap="square">
            <a:spAutoFit/>
          </a:bodyPr>
          <a:lstStyle/>
          <a:p>
            <a:pPr lvl="0" algn="ctr" rtl="1">
              <a:lnSpc>
                <a:spcPct val="150000"/>
              </a:lnSpc>
              <a:defRPr/>
            </a:pP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اللَّهُمَّ احْفَظْ عُلَمَاءَهُ وَوُزَرَاءَهُ وَقُضَاتَهُ وَعُمَّالَهُ وَرَعَايَاهُ مِنَ الْمُؤْمِنِينَ وَالْمُؤْمِنَاتِ بِرَحْمَتِكَ يَا أَرْحَمَ الرَّاحِمِينَ</a:t>
            </a:r>
            <a:endParaRPr lang="en-MY" sz="32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1746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2"/>
            <a:ext cx="12192000" cy="6858000"/>
          </a:xfrm>
          <a:prstGeom prst="rect">
            <a:avLst/>
          </a:prstGeom>
          <a:gradFill flip="none" rotWithShape="1">
            <a:gsLst>
              <a:gs pos="0">
                <a:schemeClr val="tx1">
                  <a:alpha val="3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802104" y="2095326"/>
            <a:ext cx="10493969" cy="2215991"/>
          </a:xfrm>
          <a:prstGeom prst="rect">
            <a:avLst/>
          </a:prstGeom>
        </p:spPr>
        <p:txBody>
          <a:bodyPr wrap="square">
            <a:spAutoFit/>
          </a:bodyPr>
          <a:lstStyle/>
          <a:p>
            <a:pPr lvl="0" algn="just" rtl="1">
              <a:lnSpc>
                <a:spcPct val="150000"/>
              </a:lnSpc>
              <a:defRPr/>
            </a:pP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اللَّهُمَّ اجْعَلْ بَلَدَنَا مَالِيزِيَا آمِناً مُطْمَئِنًّا، سَخَاءً رَخَاءً، دَارَ عَدْلٍ وَإِيمَانٍ، وَأَمْنٍ وَأَمَانٍ، وَسَائِرَ بِلَادِ الْـمُسْلِمِينَ</a:t>
            </a:r>
            <a:endParaRPr lang="en-MY" sz="32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9770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0"/>
            <a:ext cx="12192000" cy="6858000"/>
          </a:xfrm>
          <a:prstGeom prst="rect">
            <a:avLst/>
          </a:prstGeom>
          <a:gradFill flip="none" rotWithShape="1">
            <a:gsLst>
              <a:gs pos="0">
                <a:schemeClr val="tx1">
                  <a:alpha val="56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415636" y="1550380"/>
            <a:ext cx="11360727" cy="3323987"/>
          </a:xfrm>
          <a:prstGeom prst="rect">
            <a:avLst/>
          </a:prstGeom>
        </p:spPr>
        <p:txBody>
          <a:bodyPr wrap="square">
            <a:spAutoFit/>
          </a:bodyPr>
          <a:lstStyle/>
          <a:p>
            <a:pPr lvl="0" algn="just" rtl="1">
              <a:lnSpc>
                <a:spcPct val="150000"/>
              </a:lnSpc>
              <a:defRPr/>
            </a:pP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اللَّهُمَّ أَعِزَّ الْإِسْلَامَ وَالْمُسْلِمِيْنَ، وَدَمِّرْ أَعْدَاءَكَ أَعْدَاءَ الدِّينِ وانْصُرْ مَنْ نَصَرَ الدِّينَ، وَاخْذُلْ مَنْ خَذَلَ الْمُسْلِمِيْنَ، وَأَعْلِ كَلِمَتَكَ إِلَى يَوْمِ الدِّيْنِ</a:t>
            </a:r>
            <a:endParaRPr lang="en-MY" sz="32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486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0"/>
            <a:ext cx="12192000" cy="6858000"/>
          </a:xfrm>
          <a:prstGeom prst="rect">
            <a:avLst/>
          </a:prstGeom>
          <a:gradFill flip="none" rotWithShape="1">
            <a:gsLst>
              <a:gs pos="0">
                <a:schemeClr val="tx1">
                  <a:alpha val="56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503138" y="1325568"/>
            <a:ext cx="11185724" cy="3708708"/>
          </a:xfrm>
          <a:prstGeom prst="rect">
            <a:avLst/>
          </a:prstGeom>
        </p:spPr>
        <p:txBody>
          <a:bodyPr wrap="square">
            <a:spAutoFit/>
          </a:bodyPr>
          <a:lstStyle/>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يا الله!</a:t>
            </a:r>
            <a:endParaRPr lang="en-US" sz="4000" dirty="0">
              <a:solidFill>
                <a:prstClr val="white"/>
              </a:solidFill>
              <a:effectLst>
                <a:glow rad="127000">
                  <a:prstClr val="black"/>
                </a:glow>
              </a:effectLst>
              <a:ea typeface="Calibri" panose="020F0502020204030204" pitchFamily="34" charset="0"/>
              <a:cs typeface="Amiri" panose="00000500000000000000" pitchFamily="2" charset="-78"/>
            </a:endParaRPr>
          </a:p>
          <a:p>
            <a:pPr lvl="0" algn="just" rtl="1">
              <a:lnSpc>
                <a:spcPct val="150000"/>
              </a:lnSpc>
              <a:defRPr/>
            </a:pP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امڤونيله</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سڬالا دوسا كامي سام اد يڠ كامي سدر اتاوڤون تيدق. بنتوله اومت اسلام يڠ ترتيندس د مان-مان جوا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تراوتاماڽ</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بوات ساودارا كامي د سودن، فلسطين دان د مان-مان سهاج</a:t>
            </a:r>
            <a:endParaRPr lang="en-MY" sz="40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38556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2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83128" y="7694"/>
            <a:ext cx="12192000" cy="6858000"/>
          </a:xfrm>
          <a:prstGeom prst="rect">
            <a:avLst/>
          </a:prstGeom>
          <a:gradFill flip="none" rotWithShape="1">
            <a:gsLst>
              <a:gs pos="0">
                <a:schemeClr val="tx1">
                  <a:alpha val="56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410774" y="2415155"/>
            <a:ext cx="11185724" cy="1862048"/>
          </a:xfrm>
          <a:prstGeom prst="rect">
            <a:avLst/>
          </a:prstGeom>
        </p:spPr>
        <p:txBody>
          <a:bodyPr wrap="square">
            <a:spAutoFit/>
          </a:bodyPr>
          <a:lstStyle/>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بريله كقواتن بوات مريك يڠ كيني سدڠ ممبينا سمولا سيسا كهيدوڤن مريك دري رونتوهن دان دبو ڤڤرڠن</a:t>
            </a:r>
            <a:endParaRPr lang="en-MY" sz="40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41356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7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0"/>
            <a:ext cx="12192000" cy="6858000"/>
          </a:xfrm>
          <a:prstGeom prst="rect">
            <a:avLst/>
          </a:prstGeom>
          <a:gradFill flip="none" rotWithShape="1">
            <a:gsLst>
              <a:gs pos="0">
                <a:schemeClr val="tx1">
                  <a:alpha val="56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503138" y="1205496"/>
            <a:ext cx="11185724" cy="3708708"/>
          </a:xfrm>
          <a:prstGeom prst="rect">
            <a:avLst/>
          </a:prstGeom>
        </p:spPr>
        <p:txBody>
          <a:bodyPr wrap="square">
            <a:spAutoFit/>
          </a:bodyPr>
          <a:lstStyle/>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يا الله!</a:t>
            </a:r>
            <a:endParaRPr lang="en-US" sz="4000" dirty="0">
              <a:solidFill>
                <a:prstClr val="white"/>
              </a:solidFill>
              <a:effectLst>
                <a:glow rad="127000">
                  <a:prstClr val="black"/>
                </a:glow>
              </a:effectLst>
              <a:ea typeface="Calibri" panose="020F0502020204030204" pitchFamily="34" charset="0"/>
              <a:cs typeface="Amiri" panose="00000500000000000000" pitchFamily="2" charset="-78"/>
            </a:endParaRPr>
          </a:p>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يا الله،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اڠكاوله</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سباءيق-باءيق ڤليندوڠ!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ڤوليهكنله</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بومي مريك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يڠ</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هنچور، سمبوهكنله مريك يڠ ترلوك، دان ڬنتيكنله ستياڤ تيتيسن اءير مات مريك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دڠن</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سڽومن</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يڠ اڠكاو ر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يضاءي</a:t>
            </a:r>
            <a:endParaRPr lang="en-MY" sz="40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9649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1A914A-39BC-4A0A-86A8-1BDEF9F17FBC}"/>
              </a:ext>
            </a:extLst>
          </p:cNvPr>
          <p:cNvSpPr/>
          <p:nvPr/>
        </p:nvSpPr>
        <p:spPr>
          <a:xfrm>
            <a:off x="0" y="0"/>
            <a:ext cx="12192000" cy="6858000"/>
          </a:xfrm>
          <a:prstGeom prst="rect">
            <a:avLst/>
          </a:prstGeom>
          <a:gradFill flip="none" rotWithShape="1">
            <a:gsLst>
              <a:gs pos="0">
                <a:schemeClr val="tx1">
                  <a:alpha val="1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TextBox 11">
            <a:extLst>
              <a:ext uri="{FF2B5EF4-FFF2-40B4-BE49-F238E27FC236}">
                <a16:creationId xmlns:a16="http://schemas.microsoft.com/office/drawing/2014/main" id="{0FF89668-2F39-461D-B7F7-645A9F4A1DD5}"/>
              </a:ext>
            </a:extLst>
          </p:cNvPr>
          <p:cNvSpPr txBox="1"/>
          <p:nvPr/>
        </p:nvSpPr>
        <p:spPr>
          <a:xfrm>
            <a:off x="343342" y="2232591"/>
            <a:ext cx="11505316" cy="2862322"/>
          </a:xfrm>
          <a:prstGeom prst="rect">
            <a:avLst/>
          </a:prstGeom>
          <a:noFill/>
        </p:spPr>
        <p:txBody>
          <a:bodyPr wrap="square" rtlCol="0">
            <a:spAutoFit/>
          </a:bodyPr>
          <a:lstStyle/>
          <a:p>
            <a:pPr lvl="0" algn="ctr" rtl="1"/>
            <a:r>
              <a:rPr lang="ar-SA" sz="6000" dirty="0">
                <a:solidFill>
                  <a:prstClr val="white"/>
                </a:solidFill>
                <a:effectLst>
                  <a:glow rad="127000">
                    <a:prstClr val="black"/>
                  </a:glow>
                </a:effectLst>
                <a:ea typeface="Calibri" panose="020F0502020204030204" pitchFamily="34" charset="0"/>
                <a:cs typeface="Amiri" panose="00000500000000000000" pitchFamily="2" charset="-78"/>
              </a:rPr>
              <a:t>برتقوىله كڤد الله سبحانه وتعالى دڠن سبنر -بنر تقوى. لقسانكن سڬالا ڤرينته الله دان</a:t>
            </a:r>
          </a:p>
          <a:p>
            <a:pPr lvl="0" algn="ctr"/>
            <a:r>
              <a:rPr lang="ar-SA" sz="6000" dirty="0">
                <a:solidFill>
                  <a:prstClr val="white"/>
                </a:solidFill>
                <a:effectLst>
                  <a:glow rad="127000">
                    <a:prstClr val="black"/>
                  </a:glow>
                </a:effectLst>
                <a:ea typeface="Calibri" panose="020F0502020204030204" pitchFamily="34" charset="0"/>
                <a:cs typeface="Amiri" panose="00000500000000000000" pitchFamily="2" charset="-78"/>
              </a:rPr>
              <a:t>جاءوهيله سڬالا لارڠنڽ</a:t>
            </a:r>
            <a:endParaRPr lang="en-MY" sz="6000" dirty="0">
              <a:solidFill>
                <a:prstClr val="white"/>
              </a:solidFill>
              <a:effectLst>
                <a:glow rad="127000">
                  <a:prstClr val="black"/>
                </a:glow>
              </a:effectLst>
            </a:endParaRPr>
          </a:p>
        </p:txBody>
      </p:sp>
    </p:spTree>
    <p:extLst>
      <p:ext uri="{BB962C8B-B14F-4D97-AF65-F5344CB8AC3E}">
        <p14:creationId xmlns:p14="http://schemas.microsoft.com/office/powerpoint/2010/main" val="4046414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8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0"/>
            <a:ext cx="12192000" cy="6858000"/>
          </a:xfrm>
          <a:prstGeom prst="rect">
            <a:avLst/>
          </a:prstGeom>
          <a:gradFill flip="none" rotWithShape="1">
            <a:gsLst>
              <a:gs pos="0">
                <a:schemeClr val="tx1">
                  <a:alpha val="56000"/>
                </a:schemeClr>
              </a:gs>
              <a:gs pos="100000">
                <a:schemeClr val="tx1">
                  <a:alpha val="16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503138" y="1205496"/>
            <a:ext cx="11185724" cy="3708708"/>
          </a:xfrm>
          <a:prstGeom prst="rect">
            <a:avLst/>
          </a:prstGeom>
        </p:spPr>
        <p:txBody>
          <a:bodyPr wrap="square">
            <a:spAutoFit/>
          </a:bodyPr>
          <a:lstStyle/>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يا الله، </a:t>
            </a:r>
          </a:p>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توهن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يڠ</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مها مڠواتكن! تابهكنله هاتي كامي دالم منمڤوه ڬلومبڠ اوجين دنيا يڠ كيان منچابر اين.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جاڠن</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بياركن كامي ڬويه كتيك د أوجي دان جاڠن كاو ڤاليڠكن هاتي كامي ستله كاو بري ڤتونجو ق</a:t>
            </a:r>
            <a:endParaRPr lang="en-MY" sz="40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8373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0"/>
            <a:ext cx="12192000" cy="6858000"/>
          </a:xfrm>
          <a:prstGeom prst="rect">
            <a:avLst/>
          </a:prstGeom>
          <a:gradFill flip="none" rotWithShape="1">
            <a:gsLst>
              <a:gs pos="0">
                <a:schemeClr val="tx1">
                  <a:alpha val="61000"/>
                </a:schemeClr>
              </a:gs>
              <a:gs pos="100000">
                <a:schemeClr val="tx1">
                  <a:alpha val="12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503138" y="937642"/>
            <a:ext cx="11185724" cy="4632037"/>
          </a:xfrm>
          <a:prstGeom prst="rect">
            <a:avLst/>
          </a:prstGeom>
        </p:spPr>
        <p:txBody>
          <a:bodyPr wrap="square">
            <a:spAutoFit/>
          </a:bodyPr>
          <a:lstStyle/>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جاديكنله كامي سرتا ذورية كتورونن كامي انتارا همبا-همبا-مو يڠ تتڤ منديريكن صلاة دان براخلاق موليا. ليندوڠيله كامي، واهاي توهن يڠ مها ڤڽايڠ، درڤد كموركاءن-مو دان سڬالا بالا بنچان باءيق وابق ڤڽاكيت يڠ بربهاي، كماراو يڠ ممريتكن، بنجير يڠ مموسنهكن، ڬمڤا يڠ مڠڬونچڠ، سرتا اڠين يڠ ممبيناساكن</a:t>
            </a:r>
            <a:endParaRPr lang="en-MY" sz="40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2890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0"/>
            <a:ext cx="12192000" cy="6858000"/>
          </a:xfrm>
          <a:prstGeom prst="rect">
            <a:avLst/>
          </a:prstGeom>
          <a:gradFill flip="none" rotWithShape="1">
            <a:gsLst>
              <a:gs pos="0">
                <a:schemeClr val="tx1">
                  <a:alpha val="50000"/>
                </a:schemeClr>
              </a:gs>
              <a:gs pos="100000">
                <a:schemeClr val="tx1">
                  <a:alpha val="16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263236" y="870070"/>
            <a:ext cx="11665527" cy="3708708"/>
          </a:xfrm>
          <a:prstGeom prst="rect">
            <a:avLst/>
          </a:prstGeom>
        </p:spPr>
        <p:txBody>
          <a:bodyPr wrap="square">
            <a:spAutoFit/>
          </a:bodyPr>
          <a:lstStyle/>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ڤليهاراله كامي درڤد كسستن، كجاهيلن دان سڬالا كجاهتن، سام اد يڠ</a:t>
            </a:r>
          </a:p>
          <a:p>
            <a:pPr lvl="0" algn="just" rtl="1">
              <a:lnSpc>
                <a:spcPct val="150000"/>
              </a:lnSpc>
              <a:defRPr/>
            </a:pP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تمڤق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ماهوڤون</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يڠ</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ترسمبوڽي</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سسوڠڬوه</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ڽ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تياداله</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داي دان كقواتن باڬي كامي ملاءينكن دڠن ڤرتولوڠن دان رحمة-مو جوا،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اڠكاوله</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a:t>
            </a:r>
            <a:r>
              <a:rPr lang="ar-SA" sz="4000" dirty="0" err="1">
                <a:solidFill>
                  <a:prstClr val="white"/>
                </a:solidFill>
                <a:effectLst>
                  <a:glow rad="127000">
                    <a:prstClr val="black"/>
                  </a:glow>
                </a:effectLst>
                <a:ea typeface="Calibri" panose="020F0502020204030204" pitchFamily="34" charset="0"/>
                <a:cs typeface="Amiri" panose="00000500000000000000" pitchFamily="2" charset="-78"/>
              </a:rPr>
              <a:t>سباءيق-باءيق</a:t>
            </a:r>
            <a:r>
              <a:rPr lang="ar-SA" sz="4000" dirty="0">
                <a:solidFill>
                  <a:prstClr val="white"/>
                </a:solidFill>
                <a:effectLst>
                  <a:glow rad="127000">
                    <a:prstClr val="black"/>
                  </a:glow>
                </a:effectLst>
                <a:ea typeface="Calibri" panose="020F0502020204030204" pitchFamily="34" charset="0"/>
                <a:cs typeface="Amiri" panose="00000500000000000000" pitchFamily="2" charset="-78"/>
              </a:rPr>
              <a:t> ڤليندوڠ دان سأڬوڠ-اڬوڠ ڤنولو ڠ</a:t>
            </a:r>
            <a:endParaRPr lang="en-MY" sz="4000" dirty="0">
              <a:solidFill>
                <a:prstClr val="white"/>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8725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2"/>
            <a:ext cx="12192000" cy="6858000"/>
          </a:xfrm>
          <a:prstGeom prst="rect">
            <a:avLst/>
          </a:prstGeom>
          <a:gradFill flip="none" rotWithShape="1">
            <a:gsLst>
              <a:gs pos="0">
                <a:schemeClr val="tx1">
                  <a:alpha val="24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657723" y="2628563"/>
            <a:ext cx="10499803" cy="2003625"/>
          </a:xfrm>
          <a:prstGeom prst="rect">
            <a:avLst/>
          </a:prstGeom>
        </p:spPr>
        <p:txBody>
          <a:bodyPr wrap="square">
            <a:spAutoFit/>
          </a:bodyPr>
          <a:lstStyle/>
          <a:p>
            <a:pPr lvl="0" algn="ctr" rtl="1">
              <a:lnSpc>
                <a:spcPct val="115000"/>
              </a:lnSpc>
              <a:defRPr/>
            </a:pPr>
            <a:r>
              <a:rPr lang="ar-SA" sz="5400" dirty="0">
                <a:solidFill>
                  <a:srgbClr val="FFFF00"/>
                </a:solidFill>
                <a:effectLst>
                  <a:glow rad="127000">
                    <a:prstClr val="black"/>
                  </a:glow>
                </a:effectLst>
                <a:latin typeface="Calibri" panose="020F0502020204030204" pitchFamily="34" charset="0"/>
                <a:ea typeface="Calibri" panose="020F0502020204030204" pitchFamily="34" charset="0"/>
                <a:cs typeface="Amiri" panose="00000500000000000000" pitchFamily="2" charset="-78"/>
              </a:rPr>
              <a:t>رَبَّنَا آتِنَا فِي الدُّنْيَا حَسَنَةً وَفِي الْآخِرَةِ حَسَنَةً وَقِنَا عَذَابَ النَّارِ</a:t>
            </a:r>
            <a:endParaRPr lang="en-MY" sz="3600" dirty="0">
              <a:solidFill>
                <a:srgbClr val="FFFF00"/>
              </a:solidFill>
              <a:effectLst>
                <a:glow rad="127000">
                  <a:prstClr val="black"/>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423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2"/>
            <a:ext cx="12192000" cy="6858000"/>
          </a:xfrm>
          <a:prstGeom prst="rect">
            <a:avLst/>
          </a:prstGeom>
          <a:gradFill flip="none" rotWithShape="1">
            <a:gsLst>
              <a:gs pos="0">
                <a:schemeClr val="tx1">
                  <a:alpha val="24000"/>
                </a:schemeClr>
              </a:gs>
              <a:gs pos="100000">
                <a:schemeClr val="tx1">
                  <a:alpha val="2200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692482" y="1846874"/>
            <a:ext cx="10807035" cy="3323987"/>
          </a:xfrm>
          <a:prstGeom prst="rect">
            <a:avLst/>
          </a:prstGeom>
        </p:spPr>
        <p:txBody>
          <a:bodyPr wrap="square">
            <a:spAutoFit/>
          </a:bodyPr>
          <a:lstStyle/>
          <a:p>
            <a:pPr algn="ctr" rtl="1">
              <a:lnSpc>
                <a:spcPct val="150000"/>
              </a:lnSpc>
            </a:pP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r>
              <a:rPr lang="ar-SA" sz="4800" b="1" dirty="0">
                <a:solidFill>
                  <a:srgbClr val="FFFF00"/>
                </a:solidFill>
                <a:effectLst>
                  <a:glow rad="127000">
                    <a:schemeClr val="tx1"/>
                  </a:glow>
                </a:effectLst>
                <a:latin typeface="QCF4_Hafs_21_W" panose="00000400000000000000" pitchFamily="2" charset="0"/>
              </a:rPr>
              <a:t> </a:t>
            </a:r>
            <a:r>
              <a:rPr lang="en-MY" sz="4800" b="1" dirty="0">
                <a:solidFill>
                  <a:srgbClr val="FFFF00"/>
                </a:solidFill>
                <a:effectLst>
                  <a:glow rad="127000">
                    <a:schemeClr val="tx1"/>
                  </a:glow>
                </a:effectLst>
                <a:latin typeface="QCF4_Hafs_21_W" panose="00000400000000000000" pitchFamily="2" charset="0"/>
              </a:rPr>
              <a:t></a:t>
            </a:r>
            <a:endParaRPr lang="en-MY" sz="4800" b="1" dirty="0">
              <a:solidFill>
                <a:srgbClr val="FFFF00"/>
              </a:solidFill>
              <a:effectLst>
                <a:glow rad="127000">
                  <a:schemeClr val="tx1"/>
                </a:glow>
              </a:effectLst>
            </a:endParaRPr>
          </a:p>
        </p:txBody>
      </p:sp>
    </p:spTree>
    <p:extLst>
      <p:ext uri="{BB962C8B-B14F-4D97-AF65-F5344CB8AC3E}">
        <p14:creationId xmlns:p14="http://schemas.microsoft.com/office/powerpoint/2010/main" val="2680689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6C947-C6AE-469D-8164-5B6C8EFE54EF}"/>
              </a:ext>
            </a:extLst>
          </p:cNvPr>
          <p:cNvSpPr/>
          <p:nvPr/>
        </p:nvSpPr>
        <p:spPr>
          <a:xfrm>
            <a:off x="0" y="64655"/>
            <a:ext cx="12192000" cy="6858000"/>
          </a:xfrm>
          <a:prstGeom prst="rect">
            <a:avLst/>
          </a:prstGeom>
          <a:gradFill flip="none" rotWithShape="1">
            <a:gsLst>
              <a:gs pos="0">
                <a:schemeClr val="tx1">
                  <a:alpha val="24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71EFF41A-7898-41AE-8C39-FDBCF38AD5F4}"/>
              </a:ext>
            </a:extLst>
          </p:cNvPr>
          <p:cNvSpPr/>
          <p:nvPr/>
        </p:nvSpPr>
        <p:spPr>
          <a:xfrm>
            <a:off x="706337" y="2022365"/>
            <a:ext cx="10779325" cy="3323987"/>
          </a:xfrm>
          <a:prstGeom prst="rect">
            <a:avLst/>
          </a:prstGeom>
        </p:spPr>
        <p:txBody>
          <a:bodyPr wrap="square">
            <a:spAutoFit/>
          </a:bodyPr>
          <a:lstStyle/>
          <a:p>
            <a:pPr lvl="0" algn="ctr" rtl="1">
              <a:lnSpc>
                <a:spcPct val="150000"/>
              </a:lnSpc>
              <a:defRPr/>
            </a:pPr>
            <a:r>
              <a:rPr lang="ar-SA" sz="4800" dirty="0">
                <a:solidFill>
                  <a:srgbClr val="FFFF00"/>
                </a:solidFill>
                <a:effectLst>
                  <a:glow rad="127000">
                    <a:schemeClr val="tx1"/>
                  </a:glow>
                </a:effectLst>
                <a:ea typeface="Calibri" panose="020F0502020204030204" pitchFamily="34" charset="0"/>
                <a:cs typeface="Amiri" panose="00000500000000000000" pitchFamily="2" charset="-78"/>
              </a:rPr>
              <a:t>فَاذْكُرُوا اللهَ الْعَظِيْمَ يَذْكُرْكُمْ، وَاشْكُرُوهُ عَلَى نِعَمِهِ يَزِدْكُمْ، وَاسْأَلُوهُ مِنْ فَضْلِهِ يُعْطِكُمْ وَلَذِكْرُ اللهِ أَكْبَرُ، وَاللهُ يَعْلَمُ مَا تَصْنَعُونَ</a:t>
            </a:r>
            <a:endParaRPr lang="en-MY" sz="3200" dirty="0">
              <a:solidFill>
                <a:srgbClr val="FFFF00"/>
              </a:solidFill>
              <a:effectLst>
                <a:glow rad="127000">
                  <a:schemeClr val="tx1"/>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4746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0" y="0"/>
            <a:ext cx="12192000" cy="6858000"/>
          </a:xfrm>
          <a:prstGeom prst="rect">
            <a:avLst/>
          </a:prstGeom>
          <a:gradFill flip="none" rotWithShape="1">
            <a:gsLst>
              <a:gs pos="0">
                <a:schemeClr val="tx1">
                  <a:alpha val="1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TextBox 9">
            <a:extLst>
              <a:ext uri="{FF2B5EF4-FFF2-40B4-BE49-F238E27FC236}">
                <a16:creationId xmlns:a16="http://schemas.microsoft.com/office/drawing/2014/main" id="{B23BB36B-2A6A-485A-A3B2-47977B5B7DE6}"/>
              </a:ext>
            </a:extLst>
          </p:cNvPr>
          <p:cNvSpPr txBox="1"/>
          <p:nvPr/>
        </p:nvSpPr>
        <p:spPr>
          <a:xfrm>
            <a:off x="612377" y="1767006"/>
            <a:ext cx="10967246" cy="3323987"/>
          </a:xfrm>
          <a:prstGeom prst="rect">
            <a:avLst/>
          </a:prstGeom>
          <a:noFill/>
        </p:spPr>
        <p:txBody>
          <a:bodyPr wrap="square" rtlCol="0">
            <a:spAutoFit/>
          </a:bodyPr>
          <a:lstStyle/>
          <a:p>
            <a:pPr lvl="0" algn="ctr" rtl="1">
              <a:lnSpc>
                <a:spcPct val="150000"/>
              </a:lnSpc>
            </a:pPr>
            <a:r>
              <a:rPr lang="ar-SA" sz="4800" dirty="0" err="1">
                <a:solidFill>
                  <a:prstClr val="white"/>
                </a:solidFill>
                <a:effectLst>
                  <a:glow rad="127000">
                    <a:prstClr val="black"/>
                  </a:glow>
                </a:effectLst>
                <a:ea typeface="Calibri" panose="020F0502020204030204" pitchFamily="34" charset="0"/>
                <a:cs typeface="Amiri" panose="00000500000000000000" pitchFamily="2" charset="-78"/>
              </a:rPr>
              <a:t>سباڬاي</a:t>
            </a: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 تندا بوقتي كيت </a:t>
            </a:r>
            <a:r>
              <a:rPr lang="ar-SA" sz="4800" dirty="0" err="1">
                <a:solidFill>
                  <a:prstClr val="white"/>
                </a:solidFill>
                <a:effectLst>
                  <a:glow rad="127000">
                    <a:prstClr val="black"/>
                  </a:glow>
                </a:effectLst>
                <a:ea typeface="Calibri" panose="020F0502020204030204" pitchFamily="34" charset="0"/>
                <a:cs typeface="Amiri" panose="00000500000000000000" pitchFamily="2" charset="-78"/>
              </a:rPr>
              <a:t>ايڠين</a:t>
            </a: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 مراءيه تقوى </a:t>
            </a:r>
            <a:r>
              <a:rPr lang="ar-SA" sz="4800" dirty="0" err="1">
                <a:solidFill>
                  <a:prstClr val="white"/>
                </a:solidFill>
                <a:effectLst>
                  <a:glow rad="127000">
                    <a:prstClr val="black"/>
                  </a:glow>
                </a:effectLst>
                <a:ea typeface="Calibri" panose="020F0502020204030204" pitchFamily="34" charset="0"/>
                <a:cs typeface="Amiri" panose="00000500000000000000" pitchFamily="2" charset="-78"/>
              </a:rPr>
              <a:t>كڤد</a:t>
            </a: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 الله،</a:t>
            </a:r>
          </a:p>
          <a:p>
            <a:pPr lvl="0" algn="ctr">
              <a:lnSpc>
                <a:spcPct val="150000"/>
              </a:lnSpc>
            </a:pPr>
            <a:r>
              <a:rPr lang="ar-SA" sz="4800" dirty="0">
                <a:solidFill>
                  <a:prstClr val="white"/>
                </a:solidFill>
                <a:effectLst>
                  <a:glow rad="127000">
                    <a:prstClr val="black"/>
                  </a:glow>
                </a:effectLst>
                <a:ea typeface="Calibri" panose="020F0502020204030204" pitchFamily="34" charset="0"/>
                <a:cs typeface="Amiri" panose="00000500000000000000" pitchFamily="2" charset="-78"/>
              </a:rPr>
              <a:t>تومڤوكن ڤرهاتين اونتوق مندڠر خطبه جمعة ڤد هاري اين</a:t>
            </a:r>
            <a:endParaRPr lang="en-MY" sz="4800" dirty="0">
              <a:solidFill>
                <a:prstClr val="white"/>
              </a:solidFill>
              <a:effectLst>
                <a:glow rad="127000">
                  <a:prstClr val="black"/>
                </a:glow>
              </a:effectLst>
            </a:endParaRPr>
          </a:p>
        </p:txBody>
      </p:sp>
    </p:spTree>
    <p:extLst>
      <p:ext uri="{BB962C8B-B14F-4D97-AF65-F5344CB8AC3E}">
        <p14:creationId xmlns:p14="http://schemas.microsoft.com/office/powerpoint/2010/main" val="1363447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0" y="0"/>
            <a:ext cx="12192000" cy="6858000"/>
          </a:xfrm>
          <a:prstGeom prst="rect">
            <a:avLst/>
          </a:prstGeom>
          <a:gradFill flip="none" rotWithShape="1">
            <a:gsLst>
              <a:gs pos="0">
                <a:schemeClr val="tx1">
                  <a:alpha val="1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TextBox 9">
            <a:extLst>
              <a:ext uri="{FF2B5EF4-FFF2-40B4-BE49-F238E27FC236}">
                <a16:creationId xmlns:a16="http://schemas.microsoft.com/office/drawing/2014/main" id="{B23BB36B-2A6A-485A-A3B2-47977B5B7DE6}"/>
              </a:ext>
            </a:extLst>
          </p:cNvPr>
          <p:cNvSpPr txBox="1"/>
          <p:nvPr/>
        </p:nvSpPr>
        <p:spPr>
          <a:xfrm>
            <a:off x="498197" y="2340810"/>
            <a:ext cx="10981064" cy="2585323"/>
          </a:xfrm>
          <a:prstGeom prst="rect">
            <a:avLst/>
          </a:prstGeom>
          <a:noFill/>
        </p:spPr>
        <p:txBody>
          <a:bodyPr wrap="square" rtlCol="0">
            <a:spAutoFit/>
          </a:bodyPr>
          <a:lstStyle/>
          <a:p>
            <a:pPr lvl="0" algn="ctr" rtl="1"/>
            <a:r>
              <a:rPr lang="ar-SA" sz="5400" dirty="0">
                <a:solidFill>
                  <a:prstClr val="white"/>
                </a:solidFill>
                <a:effectLst>
                  <a:glow rad="127000">
                    <a:prstClr val="black"/>
                  </a:glow>
                </a:effectLst>
                <a:ea typeface="Calibri" panose="020F0502020204030204" pitchFamily="34" charset="0"/>
                <a:cs typeface="Amiri" panose="00000500000000000000" pitchFamily="2" charset="-78"/>
              </a:rPr>
              <a:t>خطبه اين بوكن سقدر</a:t>
            </a:r>
          </a:p>
          <a:p>
            <a:pPr lvl="0" algn="ctr"/>
            <a:r>
              <a:rPr lang="ar-SA" sz="5400" dirty="0">
                <a:solidFill>
                  <a:prstClr val="white"/>
                </a:solidFill>
                <a:effectLst>
                  <a:glow rad="127000">
                    <a:prstClr val="black"/>
                  </a:glow>
                </a:effectLst>
                <a:ea typeface="Calibri" panose="020F0502020204030204" pitchFamily="34" charset="0"/>
                <a:cs typeface="Amiri" panose="00000500000000000000" pitchFamily="2" charset="-78"/>
              </a:rPr>
              <a:t>اونتوق د دڠر ڤد هاري جمعة، لالو دبياركن برلالو بڬيتو سهاج</a:t>
            </a:r>
            <a:endParaRPr lang="en-MY" sz="5400" dirty="0">
              <a:solidFill>
                <a:prstClr val="white"/>
              </a:solidFill>
              <a:effectLst>
                <a:glow rad="127000">
                  <a:prstClr val="black"/>
                </a:glow>
              </a:effectLst>
            </a:endParaRPr>
          </a:p>
        </p:txBody>
      </p:sp>
    </p:spTree>
    <p:extLst>
      <p:ext uri="{BB962C8B-B14F-4D97-AF65-F5344CB8AC3E}">
        <p14:creationId xmlns:p14="http://schemas.microsoft.com/office/powerpoint/2010/main" val="98298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E4F68-CBDA-48FA-8040-32BF70E424E8}"/>
              </a:ext>
            </a:extLst>
          </p:cNvPr>
          <p:cNvSpPr/>
          <p:nvPr/>
        </p:nvSpPr>
        <p:spPr>
          <a:xfrm>
            <a:off x="0" y="0"/>
            <a:ext cx="12192000" cy="6858000"/>
          </a:xfrm>
          <a:prstGeom prst="rect">
            <a:avLst/>
          </a:prstGeom>
          <a:gradFill flip="none" rotWithShape="1">
            <a:gsLst>
              <a:gs pos="0">
                <a:schemeClr val="tx1">
                  <a:alpha val="10000"/>
                </a:schemeClr>
              </a:gs>
              <a:gs pos="100000">
                <a:schemeClr val="tx1">
                  <a:alpha val="0"/>
                </a:scheme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TextBox 9">
            <a:extLst>
              <a:ext uri="{FF2B5EF4-FFF2-40B4-BE49-F238E27FC236}">
                <a16:creationId xmlns:a16="http://schemas.microsoft.com/office/drawing/2014/main" id="{B23BB36B-2A6A-485A-A3B2-47977B5B7DE6}"/>
              </a:ext>
            </a:extLst>
          </p:cNvPr>
          <p:cNvSpPr txBox="1"/>
          <p:nvPr/>
        </p:nvSpPr>
        <p:spPr>
          <a:xfrm>
            <a:off x="447397" y="2290009"/>
            <a:ext cx="10981064" cy="4247317"/>
          </a:xfrm>
          <a:prstGeom prst="rect">
            <a:avLst/>
          </a:prstGeom>
          <a:noFill/>
        </p:spPr>
        <p:txBody>
          <a:bodyPr wrap="square" rtlCol="0">
            <a:spAutoFit/>
          </a:bodyPr>
          <a:lstStyle/>
          <a:p>
            <a:pPr lvl="0" algn="ctr" rtl="1"/>
            <a:r>
              <a:rPr lang="ar-SA" sz="5400" dirty="0">
                <a:solidFill>
                  <a:prstClr val="white"/>
                </a:solidFill>
                <a:effectLst>
                  <a:glow rad="127000">
                    <a:prstClr val="black"/>
                  </a:glow>
                </a:effectLst>
                <a:ea typeface="Calibri" panose="020F0502020204030204" pitchFamily="34" charset="0"/>
                <a:cs typeface="Amiri" panose="00000500000000000000" pitchFamily="2" charset="-78"/>
              </a:rPr>
              <a:t>ستياڤ ايسي يڠ دسمڤايكن اداله أمانه علمو يڠ مستي دباوا ڤولڠ دان </a:t>
            </a:r>
            <a:r>
              <a:rPr lang="ar-SA" sz="5400" dirty="0" err="1">
                <a:solidFill>
                  <a:prstClr val="white"/>
                </a:solidFill>
                <a:effectLst>
                  <a:glow rad="127000">
                    <a:prstClr val="black"/>
                  </a:glow>
                </a:effectLst>
                <a:ea typeface="Calibri" panose="020F0502020204030204" pitchFamily="34" charset="0"/>
                <a:cs typeface="Amiri" panose="00000500000000000000" pitchFamily="2" charset="-78"/>
              </a:rPr>
              <a:t>دسمڤايكن</a:t>
            </a:r>
            <a:r>
              <a:rPr lang="ar-SA" sz="5400" dirty="0">
                <a:solidFill>
                  <a:prstClr val="white"/>
                </a:solidFill>
                <a:effectLst>
                  <a:glow rad="127000">
                    <a:prstClr val="black"/>
                  </a:glow>
                </a:effectLst>
                <a:ea typeface="Calibri" panose="020F0502020204030204" pitchFamily="34" charset="0"/>
                <a:cs typeface="Amiri" panose="00000500000000000000" pitchFamily="2" charset="-78"/>
              </a:rPr>
              <a:t> كڤد اهلي كلوارڬ كيت</a:t>
            </a:r>
          </a:p>
          <a:p>
            <a:pPr lvl="0" algn="ctr"/>
            <a:endParaRPr lang="ar-SA" sz="5400" dirty="0">
              <a:solidFill>
                <a:prstClr val="white"/>
              </a:solidFill>
              <a:effectLst>
                <a:glow rad="127000">
                  <a:prstClr val="black"/>
                </a:glow>
              </a:effectLst>
              <a:ea typeface="Calibri" panose="020F0502020204030204" pitchFamily="34" charset="0"/>
              <a:cs typeface="Amiri" panose="00000500000000000000" pitchFamily="2" charset="-78"/>
            </a:endParaRPr>
          </a:p>
          <a:p>
            <a:pPr lvl="0" algn="ctr"/>
            <a:endParaRPr lang="en-MY" sz="5400" dirty="0">
              <a:solidFill>
                <a:prstClr val="white"/>
              </a:solidFill>
              <a:effectLst>
                <a:glow rad="127000">
                  <a:prstClr val="black"/>
                </a:glow>
              </a:effectLst>
            </a:endParaRPr>
          </a:p>
        </p:txBody>
      </p:sp>
    </p:spTree>
    <p:extLst>
      <p:ext uri="{BB962C8B-B14F-4D97-AF65-F5344CB8AC3E}">
        <p14:creationId xmlns:p14="http://schemas.microsoft.com/office/powerpoint/2010/main" val="1657361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3794</TotalTime>
  <Words>1807</Words>
  <Application>Microsoft Office PowerPoint</Application>
  <PresentationFormat>Widescreen</PresentationFormat>
  <Paragraphs>115</Paragraphs>
  <Slides>65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Amiri</vt:lpstr>
      <vt:lpstr>Arabic Typesetting</vt:lpstr>
      <vt:lpstr>Arial</vt:lpstr>
      <vt:lpstr>Calibri</vt:lpstr>
      <vt:lpstr>Calibri Light</vt:lpstr>
      <vt:lpstr>KFGQPC_Uthman_Taha_Naskh_H</vt:lpstr>
      <vt:lpstr>QCF4_Hafs_01_W</vt:lpstr>
      <vt:lpstr>QCF4_Hafs_10_W</vt:lpstr>
      <vt:lpstr>QCF4_Hafs_21_W</vt:lpstr>
      <vt:lpstr>QCF4_Hafs_22_W</vt:lpstr>
      <vt:lpstr>QCF4_Hafs_33_W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ASNIATI BINTI MOHD ALI</dc:creator>
  <cp:lastModifiedBy>MOHAMMAD ZAKI BIN YAHPAR</cp:lastModifiedBy>
  <cp:revision>116</cp:revision>
  <dcterms:created xsi:type="dcterms:W3CDTF">2025-01-30T02:17:40Z</dcterms:created>
  <dcterms:modified xsi:type="dcterms:W3CDTF">2025-10-31T02:08:28Z</dcterms:modified>
</cp:coreProperties>
</file>